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321" r:id="rId3"/>
    <p:sldId id="322" r:id="rId4"/>
    <p:sldId id="325" r:id="rId5"/>
    <p:sldId id="323" r:id="rId6"/>
    <p:sldId id="318" r:id="rId7"/>
    <p:sldId id="327" r:id="rId8"/>
    <p:sldId id="326" r:id="rId9"/>
    <p:sldId id="328" r:id="rId10"/>
    <p:sldId id="329" r:id="rId11"/>
    <p:sldId id="335" r:id="rId12"/>
    <p:sldId id="333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ctora.antunez@hotmail.com" initials="d" lastIdx="1" clrIdx="0">
    <p:extLst>
      <p:ext uri="{19B8F6BF-5375-455C-9EA6-DF929625EA0E}">
        <p15:presenceInfo xmlns:p15="http://schemas.microsoft.com/office/powerpoint/2012/main" userId="6e725f4ad2a1aa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0CA48"/>
    <a:srgbClr val="EBF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606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DF65F-1F91-4D81-8DFA-5584672D9B9A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ED84024-6E06-4527-BB0A-8D682DE05A9E}">
      <dgm:prSet/>
      <dgm:spPr/>
      <dgm:t>
        <a:bodyPr/>
        <a:lstStyle/>
        <a:p>
          <a:r>
            <a:rPr lang="es-MX" b="1" i="1" dirty="0"/>
            <a:t>BASE LEGAL</a:t>
          </a:r>
          <a:endParaRPr lang="es-AR" b="1" dirty="0"/>
        </a:p>
      </dgm:t>
    </dgm:pt>
    <dgm:pt modelId="{5E8F7A8F-ED04-4B4F-9DBF-EE4E52B47D14}" type="parTrans" cxnId="{B1D06BDA-E765-4748-98E5-3DABF9173948}">
      <dgm:prSet/>
      <dgm:spPr/>
      <dgm:t>
        <a:bodyPr/>
        <a:lstStyle/>
        <a:p>
          <a:endParaRPr lang="es-AR"/>
        </a:p>
      </dgm:t>
    </dgm:pt>
    <dgm:pt modelId="{2B599B4E-4C38-4EF3-871A-34E73204C388}" type="sibTrans" cxnId="{B1D06BDA-E765-4748-98E5-3DABF9173948}">
      <dgm:prSet/>
      <dgm:spPr/>
      <dgm:t>
        <a:bodyPr/>
        <a:lstStyle/>
        <a:p>
          <a:endParaRPr lang="es-AR"/>
        </a:p>
      </dgm:t>
    </dgm:pt>
    <dgm:pt modelId="{B55283A6-58D9-4281-BACF-75C3B676EF35}" type="pres">
      <dgm:prSet presAssocID="{7FBDF65F-1F91-4D81-8DFA-5584672D9B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8D656AA-FB66-4787-B577-03E9EB11453A}" type="pres">
      <dgm:prSet presAssocID="{1ED84024-6E06-4527-BB0A-8D682DE05A9E}" presName="linNode" presStyleCnt="0"/>
      <dgm:spPr/>
    </dgm:pt>
    <dgm:pt modelId="{C95B71C8-D9C1-4F99-B261-D1901CE509CF}" type="pres">
      <dgm:prSet presAssocID="{1ED84024-6E06-4527-BB0A-8D682DE05A9E}" presName="parentText" presStyleLbl="node1" presStyleIdx="0" presStyleCnt="1" custScaleY="56318" custLinFactX="-42904" custLinFactNeighborX="-100000" custLinFactNeighborY="-4256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D06BDA-E765-4748-98E5-3DABF9173948}" srcId="{7FBDF65F-1F91-4D81-8DFA-5584672D9B9A}" destId="{1ED84024-6E06-4527-BB0A-8D682DE05A9E}" srcOrd="0" destOrd="0" parTransId="{5E8F7A8F-ED04-4B4F-9DBF-EE4E52B47D14}" sibTransId="{2B599B4E-4C38-4EF3-871A-34E73204C388}"/>
    <dgm:cxn modelId="{B82B06E8-A01E-41BD-817B-0860DD8A3E9C}" type="presOf" srcId="{1ED84024-6E06-4527-BB0A-8D682DE05A9E}" destId="{C95B71C8-D9C1-4F99-B261-D1901CE509CF}" srcOrd="0" destOrd="0" presId="urn:microsoft.com/office/officeart/2005/8/layout/vList5"/>
    <dgm:cxn modelId="{9B6A978A-1377-4952-B57E-F02FA1086673}" type="presOf" srcId="{7FBDF65F-1F91-4D81-8DFA-5584672D9B9A}" destId="{B55283A6-58D9-4281-BACF-75C3B676EF35}" srcOrd="0" destOrd="0" presId="urn:microsoft.com/office/officeart/2005/8/layout/vList5"/>
    <dgm:cxn modelId="{DFDDE728-6D72-4560-9638-F558BCA1188A}" type="presParOf" srcId="{B55283A6-58D9-4281-BACF-75C3B676EF35}" destId="{08D656AA-FB66-4787-B577-03E9EB11453A}" srcOrd="0" destOrd="0" presId="urn:microsoft.com/office/officeart/2005/8/layout/vList5"/>
    <dgm:cxn modelId="{D708FAA1-47F5-468C-80AC-DE88F27A9340}" type="presParOf" srcId="{08D656AA-FB66-4787-B577-03E9EB11453A}" destId="{C95B71C8-D9C1-4F99-B261-D1901CE509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053C0-74B0-47F6-B6C1-164AAAC361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FEA1937-DA3F-43E8-BDF8-E4E6FEAADCAC}" type="pres">
      <dgm:prSet presAssocID="{EFC053C0-74B0-47F6-B6C1-164AAAC361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AC32BE6-0E5C-4E31-A4D4-692A6C49B745}" type="presOf" srcId="{EFC053C0-74B0-47F6-B6C1-164AAAC3614A}" destId="{4FEA1937-DA3F-43E8-BDF8-E4E6FEAADC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B71C8-D9C1-4F99-B261-D1901CE509CF}">
      <dsp:nvSpPr>
        <dsp:cNvPr id="0" name=""/>
        <dsp:cNvSpPr/>
      </dsp:nvSpPr>
      <dsp:spPr>
        <a:xfrm>
          <a:off x="0" y="0"/>
          <a:ext cx="2805613" cy="843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1" i="1" kern="1200" dirty="0"/>
            <a:t>BASE LEGAL</a:t>
          </a:r>
          <a:endParaRPr lang="es-AR" sz="3400" b="1" kern="1200" dirty="0"/>
        </a:p>
      </dsp:txBody>
      <dsp:txXfrm>
        <a:off x="41185" y="41185"/>
        <a:ext cx="2723243" cy="761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81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756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0602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989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9035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6806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989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357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328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805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199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90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738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65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49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74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899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8DC9BB-A056-467C-B957-78AFB3294F50}" type="datetimeFigureOut">
              <a:rPr lang="es-AR" smtClean="0"/>
              <a:t>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643A-AA2C-4A06-A0F0-0F607B1207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488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1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gentina.gob.ar/defensadelconsumidor/formulario" TargetMode="External"/><Relationship Id="rId7" Type="http://schemas.openxmlformats.org/officeDocument/2006/relationships/image" Target="../media/image89.svg"/><Relationship Id="rId2" Type="http://schemas.openxmlformats.org/officeDocument/2006/relationships/hyperlink" Target="https://autogestion.produccion.gob.ar/consumido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7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onsumoprotegido.gob.a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563F8-0FB4-4D97-AA7F-9D383F8F9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1" y="2536039"/>
            <a:ext cx="12058531" cy="2184400"/>
          </a:xfrm>
          <a:noFill/>
        </p:spPr>
        <p:txBody>
          <a:bodyPr/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MX" sz="4800" b="1" i="0" u="none" strike="noStrike" dirty="0">
                <a:solidFill>
                  <a:schemeClr val="tx1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sz="4800" b="1" i="0" u="none" strike="noStrike" dirty="0" smtClean="0">
                <a:solidFill>
                  <a:schemeClr val="tx1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         </a:t>
            </a:r>
            <a:r>
              <a:rPr lang="es-MX" sz="7500" b="1" i="0" u="none" strike="noStrik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PROCEDIMIENTO  Y                </a:t>
            </a:r>
            <a:br>
              <a:rPr lang="es-MX" sz="7500" b="1" i="0" u="none" strike="noStrik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7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7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       </a:t>
            </a:r>
            <a:r>
              <a:rPr lang="es-MX" sz="7500" b="1" i="0" u="none" strike="noStrik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RECLAMOS  EN  EL  DERECHO DEL CONSUMIDOR</a:t>
            </a:r>
            <a:endParaRPr lang="es-AR" sz="7500" b="1" i="1" dirty="0">
              <a:solidFill>
                <a:schemeClr val="tx1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7C9C64-F16B-6ADD-9D45-6D0697AB7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69" y="5538160"/>
            <a:ext cx="11838316" cy="1255601"/>
          </a:xfrm>
        </p:spPr>
        <p:txBody>
          <a:bodyPr>
            <a:noAutofit/>
          </a:bodyPr>
          <a:lstStyle/>
          <a:p>
            <a:pPr algn="ctr"/>
            <a:r>
              <a:rPr lang="es-MX" sz="2800" i="1" dirty="0">
                <a:solidFill>
                  <a:srgbClr val="00CC00"/>
                </a:solidFill>
                <a:latin typeface="Palatino Linotype" panose="02040502050505030304" pitchFamily="18" charset="0"/>
                <a:cs typeface="Adobe Devanagari" panose="02040503050201020203" pitchFamily="18" charset="0"/>
              </a:rPr>
              <a:t>-INSTITUTO DE DERECHO DEL CONSUMIDOR Y LOS USUARIOS – </a:t>
            </a:r>
          </a:p>
          <a:p>
            <a:pPr algn="ctr"/>
            <a:r>
              <a:rPr lang="es-MX" sz="2800" i="1" dirty="0">
                <a:solidFill>
                  <a:srgbClr val="00CC00"/>
                </a:solidFill>
                <a:latin typeface="Palatino Linotype" panose="02040502050505030304" pitchFamily="18" charset="0"/>
                <a:cs typeface="Adobe Devanagari" panose="02040503050201020203" pitchFamily="18" charset="0"/>
              </a:rPr>
              <a:t>C.A.L.Z.</a:t>
            </a:r>
            <a:endParaRPr lang="es-AR" sz="2800" i="1" dirty="0">
              <a:solidFill>
                <a:srgbClr val="00CC00"/>
              </a:solidFill>
              <a:latin typeface="Palatino Linotype" panose="02040502050505030304" pitchFamily="18" charset="0"/>
              <a:cs typeface="Adobe Devanagari" panose="02040503050201020203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43A7A67-3003-838E-EF0E-37BB4E883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708" y="0"/>
            <a:ext cx="800100" cy="13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6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532AEA3-7575-8BB1-25E3-391A6348AC63}"/>
              </a:ext>
            </a:extLst>
          </p:cNvPr>
          <p:cNvSpPr txBox="1"/>
          <p:nvPr/>
        </p:nvSpPr>
        <p:spPr>
          <a:xfrm>
            <a:off x="340614" y="237564"/>
            <a:ext cx="635279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DEMANDA JUDICIAL</a:t>
            </a:r>
            <a:endParaRPr lang="es-AR" sz="5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B46C09D-5F49-B9D9-B1D8-85BF937EC6A8}"/>
              </a:ext>
            </a:extLst>
          </p:cNvPr>
          <p:cNvSpPr txBox="1"/>
          <p:nvPr/>
        </p:nvSpPr>
        <p:spPr>
          <a:xfrm>
            <a:off x="4023360" y="1257087"/>
            <a:ext cx="7077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Ley 13.951 </a:t>
            </a:r>
            <a:r>
              <a:rPr lang="es-MX" sz="22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Pcia</a:t>
            </a:r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de Bs As     </a:t>
            </a:r>
            <a:r>
              <a:rPr lang="es-MX" sz="19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(ante incumplimiento contractual</a:t>
            </a:r>
          </a:p>
          <a:p>
            <a:r>
              <a:rPr lang="es-MX" sz="19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comercial s/nómina) </a:t>
            </a:r>
          </a:p>
          <a:p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Ley 26.993 CABA-Nación</a:t>
            </a:r>
          </a:p>
          <a:p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</a:t>
            </a:r>
            <a:endParaRPr lang="es-AR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42EEF8-C11B-570F-9D32-FB3D968B0825}"/>
              </a:ext>
            </a:extLst>
          </p:cNvPr>
          <p:cNvSpPr txBox="1"/>
          <p:nvPr/>
        </p:nvSpPr>
        <p:spPr>
          <a:xfrm>
            <a:off x="158496" y="2479672"/>
            <a:ext cx="121706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BENEFICIO DE GRATUIDAD      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Art.53 LDC </a:t>
            </a:r>
            <a:r>
              <a:rPr lang="es-MX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Impact" panose="020B0806030902050204" pitchFamily="34" charset="0"/>
                <a:cs typeface="Adobe Devanagari" panose="02040503050201020203" pitchFamily="18" charset="0"/>
              </a:rPr>
              <a:t>invocarlo siempre! </a:t>
            </a:r>
            <a:r>
              <a:rPr lang="es-MX" sz="19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TASA DE JUSTICIA + COSTAS 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</a:t>
            </a:r>
            <a:endParaRPr lang="es-MX" sz="22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r"/>
            <a:endParaRPr lang="es-MX" sz="3000" b="1" dirty="0">
              <a:solidFill>
                <a:schemeClr val="accent2">
                  <a:lumMod val="20000"/>
                  <a:lumOff val="8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D8B3A9E-F34A-2D87-E817-F5A368BD2DFE}"/>
              </a:ext>
            </a:extLst>
          </p:cNvPr>
          <p:cNvSpPr txBox="1"/>
          <p:nvPr/>
        </p:nvSpPr>
        <p:spPr>
          <a:xfrm>
            <a:off x="783771" y="3032603"/>
            <a:ext cx="11249733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Ojo BENEFICIO LITIGAR S/GASTOS    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Fallo </a:t>
            </a:r>
            <a:r>
              <a:rPr lang="es-MX" sz="17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Martinez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Eduardo c/</a:t>
            </a:r>
            <a:r>
              <a:rPr lang="es-MX" sz="17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Nextcar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s/sumarísimo – Sala D - </a:t>
            </a:r>
            <a:r>
              <a:rPr lang="es-MX" sz="17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Cám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 </a:t>
            </a:r>
            <a:r>
              <a:rPr lang="es-MX" sz="17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Nac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 </a:t>
            </a:r>
            <a:r>
              <a:rPr lang="es-MX" sz="1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</a:p>
          <a:p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1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es-MX" sz="17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Apel</a:t>
            </a:r>
            <a:r>
              <a:rPr lang="es-MX" sz="1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 </a:t>
            </a:r>
            <a:r>
              <a:rPr lang="es-MX" sz="1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en</a:t>
            </a:r>
            <a:r>
              <a:rPr lang="es-MX" sz="1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17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Comercial, 11/07/2019    </a:t>
            </a:r>
            <a:endParaRPr lang="es-AR" sz="17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BEFB8D-F474-95AA-CA07-003E6566B06A}"/>
              </a:ext>
            </a:extLst>
          </p:cNvPr>
          <p:cNvSpPr txBox="1"/>
          <p:nvPr/>
        </p:nvSpPr>
        <p:spPr>
          <a:xfrm>
            <a:off x="340614" y="3781050"/>
            <a:ext cx="1185138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PROCESO SUMARÍSIMO    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Art.53 LDC   EXCEPTO Juez disponga </a:t>
            </a:r>
            <a:r>
              <a:rPr lang="es-MX" sz="22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tipo ORDINARIO</a:t>
            </a:r>
            <a:r>
              <a:rPr lang="es-MX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</a:t>
            </a:r>
            <a:endParaRPr lang="es-AR" sz="2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69A7EE-A59F-EDAE-CC95-41BE8BBAF169}"/>
              </a:ext>
            </a:extLst>
          </p:cNvPr>
          <p:cNvSpPr txBox="1"/>
          <p:nvPr/>
        </p:nvSpPr>
        <p:spPr>
          <a:xfrm>
            <a:off x="552830" y="4620763"/>
            <a:ext cx="11381994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PRESCRIPCIÓN  </a:t>
            </a:r>
            <a:r>
              <a:rPr lang="es-MX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3 años Art. 50 LDC para acciones judiciales, administrativas </a:t>
            </a:r>
            <a:r>
              <a:rPr lang="es-MX" sz="22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y</a:t>
            </a:r>
          </a:p>
          <a:p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2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</a:t>
            </a:r>
            <a:r>
              <a:rPr lang="es-MX" sz="22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sanciones </a:t>
            </a:r>
            <a:endParaRPr lang="es-MX" sz="22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s-MX" sz="3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</a:t>
            </a:r>
            <a:r>
              <a:rPr lang="es-MX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Interrumpe     </a:t>
            </a:r>
            <a:r>
              <a:rPr lang="es-MX" sz="3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por comisión de nuevas infracciones  </a:t>
            </a:r>
            <a:r>
              <a:rPr lang="es-MX" sz="17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ej. nuevos débitos en la misma </a:t>
            </a:r>
            <a:endParaRPr lang="es-MX" sz="17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s-MX" sz="17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17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es-MX" sz="17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cuenta </a:t>
            </a:r>
            <a:r>
              <a:rPr lang="es-MX" sz="17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del reclamo</a:t>
            </a:r>
          </a:p>
          <a:p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por el inicio de las actuaciones administrativas o judiciales.         </a:t>
            </a:r>
            <a:endParaRPr lang="es-AR" sz="2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7E4E1A7-DBF6-8E9D-5D1E-B6C2C6074CD9}"/>
              </a:ext>
            </a:extLst>
          </p:cNvPr>
          <p:cNvSpPr txBox="1"/>
          <p:nvPr/>
        </p:nvSpPr>
        <p:spPr>
          <a:xfrm>
            <a:off x="973405" y="2208578"/>
            <a:ext cx="121706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>
                <a:highlight>
                  <a:srgbClr val="000000"/>
                </a:highlight>
              </a:rPr>
              <a:t>SI POR OTRAS LEYES GRALES O ESPECIALES SE FIJAN OTROS PLAZOS DE PRESCRIPCIÓN, SE ESTARÁ POR EL MÁS FAVORABLE AL CONSUMIDOR  </a:t>
            </a:r>
            <a:r>
              <a:rPr lang="es-MX" sz="1500" dirty="0">
                <a:highlight>
                  <a:srgbClr val="000000"/>
                </a:highlight>
                <a:sym typeface="Wingdings" panose="05000000000000000000" pitchFamily="2" charset="2"/>
              </a:rPr>
              <a:t></a:t>
            </a:r>
            <a:r>
              <a:rPr lang="es-MX" sz="1500" dirty="0">
                <a:highlight>
                  <a:srgbClr val="000000"/>
                </a:highlight>
              </a:rPr>
              <a:t> CCCN Art.2560 </a:t>
            </a:r>
            <a:endParaRPr lang="es-AR" sz="1500" dirty="0">
              <a:highlight>
                <a:srgbClr val="000000"/>
              </a:highlight>
            </a:endParaRPr>
          </a:p>
        </p:txBody>
      </p:sp>
      <p:pic>
        <p:nvPicPr>
          <p:cNvPr id="17" name="Gráfico 16" descr="Flecha con curva ligera">
            <a:extLst>
              <a:ext uri="{FF2B5EF4-FFF2-40B4-BE49-F238E27FC236}">
                <a16:creationId xmlns:a16="http://schemas.microsoft.com/office/drawing/2014/main" id="{F050B873-E920-6360-2AB9-A6CC3A03B0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54028">
            <a:off x="3050033" y="1387171"/>
            <a:ext cx="1042619" cy="572798"/>
          </a:xfrm>
          <a:prstGeom prst="rect">
            <a:avLst/>
          </a:prstGeom>
        </p:spPr>
      </p:pic>
      <p:pic>
        <p:nvPicPr>
          <p:cNvPr id="18" name="Gráfico 17" descr="Flecha con curva ligera">
            <a:extLst>
              <a:ext uri="{FF2B5EF4-FFF2-40B4-BE49-F238E27FC236}">
                <a16:creationId xmlns:a16="http://schemas.microsoft.com/office/drawing/2014/main" id="{A2BF9286-4AF6-1B23-4EDA-11E7A935E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53264">
            <a:off x="3014845" y="1656229"/>
            <a:ext cx="1380692" cy="582957"/>
          </a:xfrm>
          <a:prstGeom prst="rect">
            <a:avLst/>
          </a:prstGeom>
        </p:spPr>
      </p:pic>
      <p:pic>
        <p:nvPicPr>
          <p:cNvPr id="20" name="Gráfico 19" descr="Flecha con curva ligera">
            <a:extLst>
              <a:ext uri="{FF2B5EF4-FFF2-40B4-BE49-F238E27FC236}">
                <a16:creationId xmlns:a16="http://schemas.microsoft.com/office/drawing/2014/main" id="{2C2AD325-1E71-E9D7-6142-2433B7FDFF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3628" y="5644120"/>
            <a:ext cx="815427" cy="489847"/>
          </a:xfrm>
          <a:prstGeom prst="rect">
            <a:avLst/>
          </a:prstGeom>
        </p:spPr>
      </p:pic>
      <p:pic>
        <p:nvPicPr>
          <p:cNvPr id="21" name="Gráfico 20" descr="Flecha con curva ligera">
            <a:extLst>
              <a:ext uri="{FF2B5EF4-FFF2-40B4-BE49-F238E27FC236}">
                <a16:creationId xmlns:a16="http://schemas.microsoft.com/office/drawing/2014/main" id="{48467D2D-A8EF-F24E-A11F-F8409D283F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57385">
            <a:off x="3026418" y="5959694"/>
            <a:ext cx="1007172" cy="52620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5D5379C-1DBD-0E03-FDD0-14B85216FDC1}"/>
              </a:ext>
            </a:extLst>
          </p:cNvPr>
          <p:cNvSpPr txBox="1"/>
          <p:nvPr/>
        </p:nvSpPr>
        <p:spPr>
          <a:xfrm>
            <a:off x="622357" y="1469383"/>
            <a:ext cx="616566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MEDIACIÓN</a:t>
            </a:r>
            <a:endParaRPr lang="es-AR" sz="3400" dirty="0"/>
          </a:p>
        </p:txBody>
      </p:sp>
    </p:spTree>
    <p:extLst>
      <p:ext uri="{BB962C8B-B14F-4D97-AF65-F5344CB8AC3E}">
        <p14:creationId xmlns:p14="http://schemas.microsoft.com/office/powerpoint/2010/main" val="359450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BF05C-8C42-40A6-5A87-052DED06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82" y="508696"/>
            <a:ext cx="11570052" cy="3355481"/>
          </a:xfrm>
        </p:spPr>
        <p:txBody>
          <a:bodyPr/>
          <a:lstStyle/>
          <a:p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</a:t>
            </a:r>
            <a:r>
              <a:rPr lang="es-MX" sz="2200" b="1" u="sng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Domicilio</a:t>
            </a: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Consumidor</a:t>
            </a:r>
            <a:b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“         Proveedor o de la citada en </a:t>
            </a:r>
            <a:r>
              <a:rPr lang="es-MX" sz="2200" b="1" dirty="0" err="1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Gtía</a:t>
            </a: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 </a:t>
            </a:r>
            <a:r>
              <a:rPr lang="es-MX" sz="20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(para operaciones</a:t>
            </a:r>
            <a:br>
              <a:rPr lang="es-MX" sz="20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0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CONSUMIDOR                                                                                                      de crédito y de consumo)                                 </a:t>
            </a:r>
            <a:br>
              <a:rPr lang="es-MX" sz="20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0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</a:t>
            </a:r>
            <a:r>
              <a:rPr lang="es-MX" sz="2200" b="1" u="sng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Lugar</a:t>
            </a: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de consumo o uso</a:t>
            </a:r>
            <a:b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“    de celebración del contrato  </a:t>
            </a:r>
            <a:b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1500" b="1" dirty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2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</a:t>
            </a:r>
            <a:r>
              <a:rPr lang="es-MX" sz="3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JUSTICIA        </a:t>
            </a: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Ordinaria Civil y Comercial</a:t>
            </a:r>
            <a:b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</a:t>
            </a:r>
            <a:r>
              <a:rPr lang="es-MX" sz="2300" b="1" dirty="0" err="1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Comercial</a:t>
            </a:r>
            <a:r>
              <a:rPr lang="es-MX" sz="23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 Civil  s/el objeto si excede o no la relación </a:t>
            </a:r>
            <a:r>
              <a:rPr lang="es-MX" sz="23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mercantil</a:t>
            </a: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</a:t>
            </a:r>
            <a:r>
              <a:rPr lang="es-MX" sz="23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</a:t>
            </a:r>
            <a:r>
              <a:rPr lang="es-MX" sz="23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300" b="1" dirty="0" smtClean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Federal </a:t>
            </a:r>
            <a:r>
              <a:rPr lang="es-MX" sz="2300" b="1" dirty="0">
                <a:solidFill>
                  <a:schemeClr val="tx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Civil o Comercial                              </a:t>
            </a:r>
            <a:endParaRPr lang="es-AR" sz="2300" dirty="0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2DA246-FB95-66BA-339C-BB63BD89654A}"/>
              </a:ext>
            </a:extLst>
          </p:cNvPr>
          <p:cNvSpPr txBox="1"/>
          <p:nvPr/>
        </p:nvSpPr>
        <p:spPr>
          <a:xfrm>
            <a:off x="345186" y="454690"/>
            <a:ext cx="655167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COMPETENCIA </a:t>
            </a:r>
            <a:endParaRPr lang="es-AR" sz="3400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7D870E6-FAAB-28B3-9C83-6349B906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86" y="4467900"/>
            <a:ext cx="11926062" cy="27101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</a:t>
            </a:r>
            <a:r>
              <a:rPr lang="es-MX" sz="2600" b="1" u="sng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ACTIVA</a:t>
            </a:r>
            <a:r>
              <a:rPr lang="es-MX" sz="2600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: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Persona F o J que sea CF o Usuarios de productos y/o servicios.               </a:t>
            </a:r>
          </a:p>
          <a:p>
            <a:pPr marL="0" indent="0">
              <a:buNone/>
            </a:pP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PLURIACTORES,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sin </a:t>
            </a:r>
            <a:r>
              <a:rPr lang="es-MX" sz="2400" b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rel.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directa 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– Consumidores </a:t>
            </a:r>
            <a:r>
              <a:rPr lang="es-MX" sz="2600" b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Hipervulnerables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endParaRPr lang="es-MX" sz="18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s-MX" sz="2600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</a:t>
            </a:r>
            <a:r>
              <a:rPr lang="es-MX" sz="2600" b="1" u="sng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PASIVA</a:t>
            </a:r>
            <a:r>
              <a:rPr lang="es-MX" sz="2600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: 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TODOS los intervinientes</a:t>
            </a:r>
            <a:r>
              <a:rPr lang="es-MX" sz="3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Productor, Fabricante, Importador, Distribuidor, Proveedor,</a:t>
            </a:r>
          </a:p>
          <a:p>
            <a:pPr marL="0" indent="0">
              <a:buNone/>
            </a:pPr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Vendedor, Titular de marca o servicio. 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Citada en </a:t>
            </a:r>
            <a:r>
              <a:rPr lang="es-MX" sz="2600" b="1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Gtía</a:t>
            </a: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(Ley 17.418). Entes estatales.</a:t>
            </a:r>
          </a:p>
          <a:p>
            <a:pPr marL="0" indent="0">
              <a:buNone/>
            </a:pPr>
            <a:endParaRPr lang="es-MX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</a:t>
            </a:r>
            <a:r>
              <a:rPr lang="es-MX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                                                 </a:t>
            </a:r>
            <a:endParaRPr lang="es-MX" sz="20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s-AR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BA3EB60-F57F-110B-9772-18C1CB55AA28}"/>
              </a:ext>
            </a:extLst>
          </p:cNvPr>
          <p:cNvSpPr txBox="1"/>
          <p:nvPr/>
        </p:nvSpPr>
        <p:spPr>
          <a:xfrm>
            <a:off x="345186" y="3775708"/>
            <a:ext cx="319125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LEGITIMACION</a:t>
            </a:r>
            <a:r>
              <a:rPr lang="es-MX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endParaRPr lang="es-AR" sz="18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F3349B2-279A-0C5A-79E9-7719EB33460C}"/>
              </a:ext>
            </a:extLst>
          </p:cNvPr>
          <p:cNvSpPr txBox="1"/>
          <p:nvPr/>
        </p:nvSpPr>
        <p:spPr>
          <a:xfrm>
            <a:off x="1243584" y="6285276"/>
            <a:ext cx="89976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18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dobe Devanagari" panose="02040503050201020203" pitchFamily="18" charset="0"/>
              </a:rPr>
              <a:t>RESPONSABILIDAD SOLIDARIA!    </a:t>
            </a:r>
            <a:r>
              <a:rPr lang="es-MX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dobe Devanagari" panose="02040503050201020203" pitchFamily="18" charset="0"/>
              </a:rPr>
              <a:t>Se liberan sólo demostrando causa ajena             </a:t>
            </a:r>
          </a:p>
        </p:txBody>
      </p:sp>
      <p:pic>
        <p:nvPicPr>
          <p:cNvPr id="17" name="Gráfico 16" descr="Flecha con curva ligera">
            <a:extLst>
              <a:ext uri="{FF2B5EF4-FFF2-40B4-BE49-F238E27FC236}">
                <a16:creationId xmlns:a16="http://schemas.microsoft.com/office/drawing/2014/main" id="{DBF83D1A-766F-3F46-93E3-540377D7B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046834">
            <a:off x="2917169" y="826964"/>
            <a:ext cx="1071321" cy="540378"/>
          </a:xfrm>
          <a:prstGeom prst="rect">
            <a:avLst/>
          </a:prstGeom>
        </p:spPr>
      </p:pic>
      <p:pic>
        <p:nvPicPr>
          <p:cNvPr id="18" name="Gráfico 17" descr="Flecha con curva ligera">
            <a:extLst>
              <a:ext uri="{FF2B5EF4-FFF2-40B4-BE49-F238E27FC236}">
                <a16:creationId xmlns:a16="http://schemas.microsoft.com/office/drawing/2014/main" id="{B203CECF-B370-94B3-716C-37A631057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230015">
            <a:off x="2997604" y="1015523"/>
            <a:ext cx="1248327" cy="593112"/>
          </a:xfrm>
          <a:prstGeom prst="rect">
            <a:avLst/>
          </a:prstGeom>
        </p:spPr>
      </p:pic>
      <p:pic>
        <p:nvPicPr>
          <p:cNvPr id="19" name="Gráfico 18" descr="Flecha con curva ligera">
            <a:extLst>
              <a:ext uri="{FF2B5EF4-FFF2-40B4-BE49-F238E27FC236}">
                <a16:creationId xmlns:a16="http://schemas.microsoft.com/office/drawing/2014/main" id="{F1FC478F-2CA3-5517-F585-3049D96A7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10590">
            <a:off x="2600120" y="1350931"/>
            <a:ext cx="1320069" cy="603011"/>
          </a:xfrm>
          <a:prstGeom prst="rect">
            <a:avLst/>
          </a:prstGeom>
        </p:spPr>
      </p:pic>
      <p:pic>
        <p:nvPicPr>
          <p:cNvPr id="20" name="Gráfico 19" descr="Flecha con curva ligera">
            <a:extLst>
              <a:ext uri="{FF2B5EF4-FFF2-40B4-BE49-F238E27FC236}">
                <a16:creationId xmlns:a16="http://schemas.microsoft.com/office/drawing/2014/main" id="{CF4E4623-9161-1800-9E1F-DE0CD3AFBF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85129">
            <a:off x="3031879" y="1610715"/>
            <a:ext cx="1042619" cy="667762"/>
          </a:xfrm>
          <a:prstGeom prst="rect">
            <a:avLst/>
          </a:prstGeom>
        </p:spPr>
      </p:pic>
      <p:sp>
        <p:nvSpPr>
          <p:cNvPr id="23" name="Flecha: cheurón 22">
            <a:extLst>
              <a:ext uri="{FF2B5EF4-FFF2-40B4-BE49-F238E27FC236}">
                <a16:creationId xmlns:a16="http://schemas.microsoft.com/office/drawing/2014/main" id="{A4B76D26-C582-69BC-F2E0-73BB1A352D64}"/>
              </a:ext>
            </a:extLst>
          </p:cNvPr>
          <p:cNvSpPr/>
          <p:nvPr/>
        </p:nvSpPr>
        <p:spPr>
          <a:xfrm>
            <a:off x="2991619" y="2584631"/>
            <a:ext cx="400254" cy="28696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5" name="Flecha: cheurón 24">
            <a:extLst>
              <a:ext uri="{FF2B5EF4-FFF2-40B4-BE49-F238E27FC236}">
                <a16:creationId xmlns:a16="http://schemas.microsoft.com/office/drawing/2014/main" id="{B9514BE8-FA0F-C031-C38C-380B96DF24CF}"/>
              </a:ext>
            </a:extLst>
          </p:cNvPr>
          <p:cNvSpPr/>
          <p:nvPr/>
        </p:nvSpPr>
        <p:spPr>
          <a:xfrm>
            <a:off x="3011135" y="2961663"/>
            <a:ext cx="400254" cy="28696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1EA7F331-C3F2-F5DE-00B6-BF569F0D4C76}"/>
              </a:ext>
            </a:extLst>
          </p:cNvPr>
          <p:cNvSpPr/>
          <p:nvPr/>
        </p:nvSpPr>
        <p:spPr>
          <a:xfrm>
            <a:off x="3001878" y="3330604"/>
            <a:ext cx="421087" cy="30616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4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34D26E5D-552F-F1B0-DD8F-7C7F186C343F}"/>
              </a:ext>
            </a:extLst>
          </p:cNvPr>
          <p:cNvSpPr txBox="1"/>
          <p:nvPr/>
        </p:nvSpPr>
        <p:spPr>
          <a:xfrm>
            <a:off x="250218" y="837387"/>
            <a:ext cx="170992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OBJETO</a:t>
            </a:r>
            <a:r>
              <a:rPr lang="es-MX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endParaRPr lang="es-AR" sz="1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0D1E8F-D652-0DAC-4798-0610C0F96A13}"/>
              </a:ext>
            </a:extLst>
          </p:cNvPr>
          <p:cNvSpPr txBox="1"/>
          <p:nvPr/>
        </p:nvSpPr>
        <p:spPr>
          <a:xfrm>
            <a:off x="41070" y="1890873"/>
            <a:ext cx="1215093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RECLAMAR          </a:t>
            </a:r>
            <a:r>
              <a:rPr lang="es-MX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Daño material / moral / psicológico / emergente / lucro cesante </a:t>
            </a:r>
          </a:p>
          <a:p>
            <a:r>
              <a:rPr lang="es-MX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</a:t>
            </a:r>
            <a:r>
              <a:rPr lang="es-MX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pérdida </a:t>
            </a:r>
            <a:r>
              <a:rPr lang="es-MX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de Chance / privación de uso + el </a:t>
            </a:r>
            <a:r>
              <a:rPr lang="es-MX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que  corresponda</a:t>
            </a:r>
            <a:endParaRPr lang="es-MX" sz="2400" b="1" dirty="0">
              <a:solidFill>
                <a:schemeClr val="accent6">
                  <a:lumMod val="20000"/>
                  <a:lumOff val="8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s-MX" sz="10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s-MX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</a:t>
            </a:r>
            <a:r>
              <a:rPr lang="es-MX" sz="24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DAÑO PUNITIVO</a:t>
            </a:r>
            <a:r>
              <a:rPr lang="es-MX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(Art.52 bis LDC) </a:t>
            </a:r>
            <a:r>
              <a:rPr lang="es-MX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 Multa civil que aplica al juez</a:t>
            </a:r>
            <a:endParaRPr lang="es-MX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s-MX" sz="20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s-AR" sz="2400" dirty="0"/>
              <a:t>                                   </a:t>
            </a:r>
            <a:r>
              <a:rPr lang="es-AR" sz="2400" b="1" u="sng" dirty="0">
                <a:solidFill>
                  <a:schemeClr val="bg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DAÑO DIRECTO </a:t>
            </a:r>
            <a:r>
              <a:rPr lang="es-AR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(</a:t>
            </a:r>
            <a:r>
              <a:rPr lang="es-AR" b="1" dirty="0">
                <a:solidFill>
                  <a:schemeClr val="bg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Art.40 bis LDC) </a:t>
            </a:r>
            <a:r>
              <a:rPr lang="es-AR" sz="22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</a:t>
            </a:r>
            <a:r>
              <a:rPr lang="es-AR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INDEMNIZACIÓN por el daño ocasionado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</a:p>
          <a:p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de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manera </a:t>
            </a:r>
            <a:r>
              <a:rPr lang="es-MX" sz="2000" b="1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inmediata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sobre sus bienes o sobre su persona como consecuencia de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                                      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la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acción del proveedor de servicios. </a:t>
            </a:r>
            <a:endParaRPr lang="es-AR" sz="2400" b="1" dirty="0">
              <a:solidFill>
                <a:schemeClr val="bg2">
                  <a:lumMod val="20000"/>
                  <a:lumOff val="8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C9BC71-F564-D550-F069-0EC1128D310D}"/>
              </a:ext>
            </a:extLst>
          </p:cNvPr>
          <p:cNvSpPr txBox="1"/>
          <p:nvPr/>
        </p:nvSpPr>
        <p:spPr>
          <a:xfrm>
            <a:off x="2295164" y="915081"/>
            <a:ext cx="86075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 REPARACION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INTEGRAL PLENA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con más los intereses </a:t>
            </a:r>
            <a:r>
              <a:rPr lang="es-MX" sz="2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devengados</a:t>
            </a:r>
            <a:endParaRPr lang="es-MX"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s-MX" sz="5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s-AR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</a:t>
            </a:r>
            <a:r>
              <a:rPr lang="es-AR" sz="2200" b="1" i="1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DEBER DE REPARAR</a:t>
            </a:r>
            <a:r>
              <a:rPr lang="es-AR" sz="2200" b="1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</a:t>
            </a:r>
            <a:r>
              <a:rPr lang="es-AR" sz="1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Art.1716 CCCN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C12AFFD-03E7-99E2-B8AF-18725C476805}"/>
              </a:ext>
            </a:extLst>
          </p:cNvPr>
          <p:cNvSpPr/>
          <p:nvPr/>
        </p:nvSpPr>
        <p:spPr>
          <a:xfrm>
            <a:off x="7887843" y="1346976"/>
            <a:ext cx="261296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INVOCAR SIEMPRE! </a:t>
            </a:r>
          </a:p>
        </p:txBody>
      </p:sp>
      <p:pic>
        <p:nvPicPr>
          <p:cNvPr id="18" name="Gráfico 17" descr="Flecha recta">
            <a:extLst>
              <a:ext uri="{FF2B5EF4-FFF2-40B4-BE49-F238E27FC236}">
                <a16:creationId xmlns:a16="http://schemas.microsoft.com/office/drawing/2014/main" id="{9C24CC95-F642-708F-951F-AB8D9997270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9777" y="1285062"/>
            <a:ext cx="1014730" cy="559563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757CD33D-9190-5E37-4C4A-6A70FB72AF4C}"/>
              </a:ext>
            </a:extLst>
          </p:cNvPr>
          <p:cNvSpPr txBox="1"/>
          <p:nvPr/>
        </p:nvSpPr>
        <p:spPr>
          <a:xfrm rot="20332506">
            <a:off x="10209033" y="2740275"/>
            <a:ext cx="12182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rgbClr val="EBF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Assistant ExtraBold" panose="00000900000000000000" pitchFamily="50" charset="-79"/>
                <a:cs typeface="Assistant ExtraBold" panose="00000900000000000000" pitchFamily="50" charset="-79"/>
              </a:rPr>
              <a:t>NO OLVIDAR </a:t>
            </a:r>
          </a:p>
          <a:p>
            <a:r>
              <a:rPr lang="es-MX" sz="1400" b="1" dirty="0">
                <a:solidFill>
                  <a:srgbClr val="EBF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Assistant ExtraBold" panose="00000900000000000000" pitchFamily="50" charset="-79"/>
                <a:cs typeface="Assistant ExtraBold" panose="00000900000000000000" pitchFamily="50" charset="-79"/>
              </a:rPr>
              <a:t>DE PEDIRLO!</a:t>
            </a:r>
            <a:endParaRPr lang="es-AR" sz="1400" dirty="0">
              <a:solidFill>
                <a:srgbClr val="EBF010"/>
              </a:solidFill>
              <a:highlight>
                <a:srgbClr val="808000"/>
              </a:highlight>
              <a:latin typeface="Assistant ExtraBold" panose="00000900000000000000" pitchFamily="50" charset="-79"/>
              <a:cs typeface="Assistant ExtraBold" panose="00000900000000000000" pitchFamily="50" charset="-79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8852944-1C5D-3372-53DC-E16303E86CDE}"/>
              </a:ext>
            </a:extLst>
          </p:cNvPr>
          <p:cNvSpPr txBox="1"/>
          <p:nvPr/>
        </p:nvSpPr>
        <p:spPr>
          <a:xfrm>
            <a:off x="332477" y="4998983"/>
            <a:ext cx="18044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PRUEBA</a:t>
            </a:r>
            <a:endParaRPr lang="es-AR" sz="3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41621B3-F275-29FF-A682-A2EBE12E9F0D}"/>
              </a:ext>
            </a:extLst>
          </p:cNvPr>
          <p:cNvSpPr txBox="1"/>
          <p:nvPr/>
        </p:nvSpPr>
        <p:spPr>
          <a:xfrm>
            <a:off x="2424440" y="5007480"/>
            <a:ext cx="9879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CARGA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PROBATORIA </a:t>
            </a:r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importante en el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demandado</a:t>
            </a:r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para su NO </a:t>
            </a:r>
            <a:r>
              <a:rPr lang="es-MX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</a:p>
          <a:p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responsabilidad o </a:t>
            </a:r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eximición. </a:t>
            </a:r>
          </a:p>
          <a:p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</a:t>
            </a:r>
            <a:endParaRPr lang="es-AR" sz="2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graphicFrame>
        <p:nvGraphicFramePr>
          <p:cNvPr id="27" name="Diagrama 26">
            <a:extLst>
              <a:ext uri="{FF2B5EF4-FFF2-40B4-BE49-F238E27FC236}">
                <a16:creationId xmlns:a16="http://schemas.microsoft.com/office/drawing/2014/main" id="{427E87C9-DD02-6D07-6809-B2F47E37B9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2831229"/>
              </p:ext>
            </p:extLst>
          </p:nvPr>
        </p:nvGraphicFramePr>
        <p:xfrm>
          <a:off x="2715690" y="6143879"/>
          <a:ext cx="2990088" cy="43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1965C91D-D09F-D513-0EEC-FCC37AEBB713}"/>
              </a:ext>
            </a:extLst>
          </p:cNvPr>
          <p:cNvSpPr txBox="1"/>
          <p:nvPr/>
        </p:nvSpPr>
        <p:spPr>
          <a:xfrm>
            <a:off x="3654956" y="6299473"/>
            <a:ext cx="4684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¡IN </a:t>
            </a:r>
            <a:r>
              <a:rPr lang="es-MX" sz="24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DUBIO PRO </a:t>
            </a:r>
            <a:r>
              <a:rPr lang="es-MX" sz="24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CONSUMERIL!</a:t>
            </a:r>
            <a:endParaRPr lang="es-MX" sz="24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stA="94000" endPos="0" dist="330200" dir="5400000" sy="-100000" algn="bl" rotWithShape="0"/>
              </a:effectLst>
            </a:endParaRPr>
          </a:p>
        </p:txBody>
      </p:sp>
      <p:sp>
        <p:nvSpPr>
          <p:cNvPr id="35" name="Flecha: cheurón 34">
            <a:extLst>
              <a:ext uri="{FF2B5EF4-FFF2-40B4-BE49-F238E27FC236}">
                <a16:creationId xmlns:a16="http://schemas.microsoft.com/office/drawing/2014/main" id="{7A45D86F-4B38-C3D7-65D5-57A462A3E6A6}"/>
              </a:ext>
            </a:extLst>
          </p:cNvPr>
          <p:cNvSpPr/>
          <p:nvPr/>
        </p:nvSpPr>
        <p:spPr>
          <a:xfrm>
            <a:off x="2715690" y="2088130"/>
            <a:ext cx="420624" cy="2926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6" name="Flecha: cheurón 35">
            <a:extLst>
              <a:ext uri="{FF2B5EF4-FFF2-40B4-BE49-F238E27FC236}">
                <a16:creationId xmlns:a16="http://schemas.microsoft.com/office/drawing/2014/main" id="{12EECE9C-A6CD-4C3D-822D-CB3806FE2CEB}"/>
              </a:ext>
            </a:extLst>
          </p:cNvPr>
          <p:cNvSpPr/>
          <p:nvPr/>
        </p:nvSpPr>
        <p:spPr>
          <a:xfrm>
            <a:off x="2747762" y="3016063"/>
            <a:ext cx="420624" cy="2926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7" name="Flecha: cheurón 36">
            <a:extLst>
              <a:ext uri="{FF2B5EF4-FFF2-40B4-BE49-F238E27FC236}">
                <a16:creationId xmlns:a16="http://schemas.microsoft.com/office/drawing/2014/main" id="{2D5A7F67-B42B-2B71-E7D5-2EB403AAB7DC}"/>
              </a:ext>
            </a:extLst>
          </p:cNvPr>
          <p:cNvSpPr/>
          <p:nvPr/>
        </p:nvSpPr>
        <p:spPr>
          <a:xfrm>
            <a:off x="1960146" y="1010760"/>
            <a:ext cx="464294" cy="26499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99F24C90-883F-CFB1-7890-69080E4E0440}"/>
              </a:ext>
            </a:extLst>
          </p:cNvPr>
          <p:cNvSpPr/>
          <p:nvPr/>
        </p:nvSpPr>
        <p:spPr>
          <a:xfrm>
            <a:off x="2084852" y="5175720"/>
            <a:ext cx="420624" cy="2926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FA032D-E564-E8EB-A86B-CE54E1B574CB}"/>
              </a:ext>
            </a:extLst>
          </p:cNvPr>
          <p:cNvSpPr txBox="1"/>
          <p:nvPr/>
        </p:nvSpPr>
        <p:spPr>
          <a:xfrm>
            <a:off x="1442416" y="3845127"/>
            <a:ext cx="17259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ssistant" panose="00000500000000000000" pitchFamily="50" charset="-79"/>
                <a:cs typeface="Assistant" panose="00000500000000000000" pitchFamily="50" charset="-79"/>
              </a:rPr>
              <a:t>Puede ser deducible del  </a:t>
            </a:r>
            <a:r>
              <a:rPr lang="es-MX" sz="17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ssistant" panose="00000500000000000000" pitchFamily="50" charset="-79"/>
                <a:cs typeface="Assistant" panose="00000500000000000000" pitchFamily="50" charset="-79"/>
              </a:rPr>
              <a:t>DAÑO MATERIAL</a:t>
            </a:r>
            <a:endParaRPr lang="es-AR" sz="1700" b="1" dirty="0">
              <a:solidFill>
                <a:schemeClr val="accent6">
                  <a:lumMod val="20000"/>
                  <a:lumOff val="80000"/>
                </a:schemeClr>
              </a:solidFill>
              <a:latin typeface="Assistant" panose="00000500000000000000" pitchFamily="50" charset="-79"/>
              <a:cs typeface="Assistant" panose="00000500000000000000" pitchFamily="50" charset="-79"/>
            </a:endParaRPr>
          </a:p>
        </p:txBody>
      </p:sp>
      <p:sp>
        <p:nvSpPr>
          <p:cNvPr id="3" name="Flecha: doblada hacia arriba 2">
            <a:extLst>
              <a:ext uri="{FF2B5EF4-FFF2-40B4-BE49-F238E27FC236}">
                <a16:creationId xmlns:a16="http://schemas.microsoft.com/office/drawing/2014/main" id="{238AA1C1-8971-3AFF-77DD-17D8FCB2AF26}"/>
              </a:ext>
            </a:extLst>
          </p:cNvPr>
          <p:cNvSpPr/>
          <p:nvPr/>
        </p:nvSpPr>
        <p:spPr>
          <a:xfrm rot="10800000">
            <a:off x="2424441" y="3792751"/>
            <a:ext cx="605246" cy="285918"/>
          </a:xfrm>
          <a:prstGeom prst="bent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B2A28F8-C101-31BE-7CBF-5262B8271271}"/>
              </a:ext>
            </a:extLst>
          </p:cNvPr>
          <p:cNvSpPr txBox="1"/>
          <p:nvPr/>
        </p:nvSpPr>
        <p:spPr>
          <a:xfrm>
            <a:off x="2505476" y="5790825"/>
            <a:ext cx="9463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FALLO</a:t>
            </a:r>
            <a:r>
              <a:rPr lang="es-MX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QUIROGA EDITH C/ARCOS DORADOS SA. c/DYP – SALA H – </a:t>
            </a:r>
            <a:r>
              <a:rPr lang="es-MX" sz="15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s-MX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sz="15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</a:t>
            </a:r>
            <a:r>
              <a:rPr lang="es-MX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Apel. Civil - 2018 </a:t>
            </a:r>
            <a:endParaRPr lang="es-AR" sz="1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6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A5E94-36FD-36FF-DB9B-944AC627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88" y="-343683"/>
            <a:ext cx="10939245" cy="3604468"/>
          </a:xfrm>
        </p:spPr>
        <p:txBody>
          <a:bodyPr/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5900" b="1" i="1" dirty="0">
                <a:solidFill>
                  <a:srgbClr val="E0CA48"/>
                </a:solidFill>
              </a:rPr>
              <a:t>¡GRACIAS POR SU ATENCIÓN</a:t>
            </a:r>
            <a:r>
              <a:rPr lang="es-MX" sz="5900" b="1" i="1" dirty="0" smtClean="0">
                <a:solidFill>
                  <a:srgbClr val="E0CA48"/>
                </a:solidFill>
              </a:rPr>
              <a:t>!</a:t>
            </a:r>
            <a:r>
              <a:rPr lang="es-MX" sz="5800" dirty="0" smtClean="0">
                <a:solidFill>
                  <a:srgbClr val="E0CA48"/>
                </a:solidFill>
              </a:rPr>
              <a:t>  </a:t>
            </a:r>
            <a:r>
              <a:rPr lang="es-MX" sz="5800" dirty="0">
                <a:solidFill>
                  <a:srgbClr val="E0CA48"/>
                </a:solidFill>
              </a:rPr>
              <a:t/>
            </a:r>
            <a:br>
              <a:rPr lang="es-MX" sz="5800" dirty="0">
                <a:solidFill>
                  <a:srgbClr val="E0CA48"/>
                </a:solidFill>
              </a:rPr>
            </a:br>
            <a:r>
              <a:rPr lang="es-MX" sz="5800" dirty="0">
                <a:solidFill>
                  <a:srgbClr val="E0CA48"/>
                </a:solidFill>
              </a:rPr>
              <a:t/>
            </a:r>
            <a:br>
              <a:rPr lang="es-MX" sz="5800" dirty="0">
                <a:solidFill>
                  <a:srgbClr val="E0CA48"/>
                </a:solidFill>
              </a:rPr>
            </a:br>
            <a:r>
              <a:rPr lang="es-MX" sz="5800" dirty="0">
                <a:solidFill>
                  <a:srgbClr val="E0CA48"/>
                </a:solidFill>
              </a:rPr>
              <a:t/>
            </a:r>
            <a:br>
              <a:rPr lang="es-MX" sz="5800" dirty="0">
                <a:solidFill>
                  <a:srgbClr val="E0CA48"/>
                </a:solidFill>
              </a:rPr>
            </a:br>
            <a:r>
              <a:rPr lang="es-MX" sz="2800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CONTACTO</a:t>
            </a:r>
            <a: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: derechodelconsumidor@calz.org</a:t>
            </a:r>
            <a:b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800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DIRECTOR</a:t>
            </a:r>
            <a: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: Osvaldo H. </a:t>
            </a:r>
            <a:r>
              <a:rPr lang="es-MX" sz="2800" dirty="0" err="1">
                <a:latin typeface="Adobe Devanagari" panose="02040503050201020203" pitchFamily="18" charset="0"/>
                <a:cs typeface="Adobe Devanagari" panose="02040503050201020203" pitchFamily="18" charset="0"/>
              </a:rPr>
              <a:t>Bassano</a:t>
            </a:r>
            <a: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endParaRPr lang="es-AR" sz="25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FEC135B-00AA-F1A0-DE63-BC78E768D2AF}"/>
              </a:ext>
            </a:extLst>
          </p:cNvPr>
          <p:cNvSpPr/>
          <p:nvPr/>
        </p:nvSpPr>
        <p:spPr>
          <a:xfrm>
            <a:off x="1510019" y="6057998"/>
            <a:ext cx="9804278" cy="13080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500" dirty="0"/>
              <a:t>-</a:t>
            </a:r>
            <a:r>
              <a:rPr lang="es-MX" sz="25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INSTITUTO DEL DERECHO DEL CONSUMIDOR Y LOS USUARIOS-</a:t>
            </a:r>
            <a:r>
              <a:rPr lang="es-MX" sz="5400" dirty="0"/>
              <a:t/>
            </a:r>
            <a:br>
              <a:rPr lang="es-MX" sz="5400" dirty="0"/>
            </a:b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1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4505C7A-0F3E-3F76-FCFE-0271CE3CDA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448299"/>
              </p:ext>
            </p:extLst>
          </p:nvPr>
        </p:nvGraphicFramePr>
        <p:xfrm>
          <a:off x="7499915" y="236732"/>
          <a:ext cx="7793372" cy="149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A18FCA-11F1-51CD-25C3-FF24EE297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933" y="1415132"/>
            <a:ext cx="10963585" cy="6095377"/>
          </a:xfrm>
        </p:spPr>
        <p:txBody>
          <a:bodyPr>
            <a:normAutofit fontScale="47500" lnSpcReduction="20000"/>
          </a:bodyPr>
          <a:lstStyle/>
          <a:p>
            <a:r>
              <a:rPr lang="es-MX" sz="5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C.N. </a:t>
            </a:r>
            <a:r>
              <a:rPr lang="es-MX" sz="5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Art.42 </a:t>
            </a: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 </a:t>
            </a:r>
            <a:r>
              <a:rPr lang="es-MX" sz="48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PROTECCIÓN </a:t>
            </a: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A LAS RELACIONES DE </a:t>
            </a:r>
            <a:r>
              <a:rPr lang="es-MX" sz="48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CONSUMO-1994</a:t>
            </a:r>
            <a:endParaRPr lang="es-MX" sz="48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                            </a:t>
            </a:r>
            <a:r>
              <a:rPr lang="es-MX" sz="40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excede el marco del contrato comercial e/consumidor y proveedor, protección a los derechos de los C y U, </a:t>
            </a:r>
            <a:r>
              <a:rPr lang="es-MX" sz="4000" i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Trato Digno, </a:t>
            </a:r>
            <a:r>
              <a:rPr lang="es-MX" sz="40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procedimientos eficaces para la prevención y solución de conflictos.</a:t>
            </a:r>
            <a:endParaRPr lang="es-MX" sz="4000" i="1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MX" sz="18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r>
              <a:rPr lang="es-MX" sz="5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es-AR" sz="5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 DE DEFENSA DEL CONSUMIDOR 24.240 </a:t>
            </a:r>
            <a:endParaRPr lang="es-AR" sz="48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AR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     </a:t>
            </a:r>
            <a:r>
              <a:rPr lang="es-AR" sz="4800" dirty="0" err="1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Modif</a:t>
            </a:r>
            <a:r>
              <a:rPr lang="es-AR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. 23.631 de 2008 + 26.993 de 2014</a:t>
            </a:r>
          </a:p>
          <a:p>
            <a:pPr marL="0" indent="0">
              <a:buNone/>
            </a:pPr>
            <a:endParaRPr lang="es-AR" sz="16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r>
              <a:rPr lang="es-MX" sz="5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CODIGO CIVIL Y COMERCIAL DE LA </a:t>
            </a:r>
            <a:r>
              <a:rPr lang="es-MX" sz="5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NACION</a:t>
            </a:r>
            <a:endParaRPr lang="es-MX" sz="48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48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</a:t>
            </a:r>
            <a:r>
              <a:rPr lang="es-MX" sz="4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Tít. III </a:t>
            </a:r>
            <a:r>
              <a:rPr lang="es-MX" sz="4600" b="1" i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Contratos de Consumo</a:t>
            </a:r>
            <a:r>
              <a:rPr lang="es-MX" sz="4800" b="1" i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-Art. 1092-1122 </a:t>
            </a:r>
            <a:r>
              <a:rPr lang="es-MX" sz="4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Vínculo jurídico </a:t>
            </a: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entre Proveedor y Consumidor (</a:t>
            </a:r>
            <a:r>
              <a:rPr lang="es-MX" sz="4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en un concepto amplio) + nueva figura </a:t>
            </a: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de </a:t>
            </a:r>
            <a:r>
              <a:rPr lang="es-MX" sz="5100" u="sng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Destinatario Final </a:t>
            </a:r>
            <a:r>
              <a:rPr lang="es-MX" sz="4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(amplia espectro respecto a los sujetos afectados y sus derechos)</a:t>
            </a:r>
          </a:p>
          <a:p>
            <a:pPr marL="0" indent="0">
              <a:buNone/>
            </a:pPr>
            <a:endParaRPr lang="es-MX" sz="16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r>
              <a:rPr lang="es-MX" sz="5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TTII, LEYES Y RESOLUCIONES ESPECIALES </a:t>
            </a:r>
          </a:p>
          <a:p>
            <a:pPr marL="0" indent="0">
              <a:buNone/>
            </a:pPr>
            <a:r>
              <a:rPr lang="es-MX" sz="48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                               </a:t>
            </a:r>
            <a:r>
              <a:rPr lang="es-MX" sz="48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RES 139/2020 </a:t>
            </a:r>
            <a:r>
              <a:rPr lang="es-MX" sz="4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CONSUMIDORES HIPERVULNERABLES</a:t>
            </a:r>
          </a:p>
          <a:p>
            <a:pPr marL="0" indent="0">
              <a:buNone/>
            </a:pPr>
            <a:endParaRPr lang="es-A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A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7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577FA8-6DB1-25D1-F578-CAB5DFFC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30" y="1927021"/>
            <a:ext cx="11915394" cy="4828842"/>
          </a:xfrm>
        </p:spPr>
        <p:txBody>
          <a:bodyPr>
            <a:noAutofit/>
          </a:bodyPr>
          <a:lstStyle/>
          <a:p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LEY 24.240 </a:t>
            </a:r>
            <a:r>
              <a:rPr lang="es-MX" sz="26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-</a:t>
            </a:r>
            <a:r>
              <a:rPr lang="es-MX" sz="26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26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Art.41 </a:t>
            </a:r>
            <a:r>
              <a:rPr lang="es-MX" sz="26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</a:t>
            </a:r>
            <a:r>
              <a:rPr lang="es-MX" sz="26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establece las autoridades de aplicación a nivel Local y Nacional. Delega expresamente a C.A.B.A. y a las </a:t>
            </a:r>
            <a:r>
              <a:rPr lang="es-MX" sz="2600" dirty="0" err="1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Pcias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. el control, vigilancia y cumplimiento de ella.</a:t>
            </a:r>
          </a:p>
          <a:p>
            <a:pPr marL="0" indent="0">
              <a:buNone/>
            </a:pPr>
            <a:endParaRPr lang="es-MX" sz="10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CONSTITUCIÓN PROV. BS. AS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2600" dirty="0" smtClean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- Art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. 38  Tutela a los consumidores y su protección + determinación de procedimientos eficaces para la prevención y resolución de conflictos.</a:t>
            </a:r>
          </a:p>
          <a:p>
            <a:pPr marL="0" indent="0">
              <a:buNone/>
            </a:pPr>
            <a:endParaRPr lang="es-MX" sz="10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r>
              <a:rPr lang="es-MX" sz="26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LEY 13.133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CODIGO PROVINCIAL DE IMPLEMENTACIÓN DE LOS DERECHOS DE LOS CONSUMIDORES Y USUARIOS. </a:t>
            </a:r>
            <a:r>
              <a:rPr lang="es-MX" sz="24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(2003) </a:t>
            </a:r>
            <a:r>
              <a:rPr lang="es-MX" sz="2600" dirty="0" err="1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Cap</a:t>
            </a:r>
            <a:r>
              <a:rPr lang="es-MX" sz="26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IV &gt; Procedimiento administrativo.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0E3BCC-A196-8EB6-17BC-1FE18E5EF945}"/>
              </a:ext>
            </a:extLst>
          </p:cNvPr>
          <p:cNvSpPr/>
          <p:nvPr/>
        </p:nvSpPr>
        <p:spPr>
          <a:xfrm>
            <a:off x="0" y="263186"/>
            <a:ext cx="855499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000" b="1" u="sng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RECLAMOS Y ACCIONES</a:t>
            </a:r>
            <a:endParaRPr lang="es-AR" sz="50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684D605E-660E-9BAD-C90B-B9E7073AF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049" y="970357"/>
            <a:ext cx="9404723" cy="1400530"/>
          </a:xfrm>
        </p:spPr>
        <p:txBody>
          <a:bodyPr/>
          <a:lstStyle/>
          <a:p>
            <a:r>
              <a:rPr lang="es-MX" sz="3800" b="1" u="sng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ámbito de Prov. de Bs. As.</a:t>
            </a:r>
            <a:endParaRPr lang="es-AR" sz="3800" dirty="0"/>
          </a:p>
        </p:txBody>
      </p:sp>
    </p:spTree>
    <p:extLst>
      <p:ext uri="{BB962C8B-B14F-4D97-AF65-F5344CB8AC3E}">
        <p14:creationId xmlns:p14="http://schemas.microsoft.com/office/powerpoint/2010/main" val="40877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37303-94D9-4B85-E4BF-F276C483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2" y="1798102"/>
            <a:ext cx="11963968" cy="49954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45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45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FUNCIONES</a:t>
            </a:r>
            <a:r>
              <a:rPr lang="es-MX" sz="45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</a:p>
          <a:p>
            <a:pPr marL="0" indent="0">
              <a:buNone/>
            </a:pPr>
            <a:endParaRPr lang="es-MX" sz="900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s-MX" sz="35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A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sesorar, orientar,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educar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al consumidor y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evacuar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sus </a:t>
            </a:r>
            <a:r>
              <a:rPr lang="es-MX" sz="3500" dirty="0" smtClean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consultas;</a:t>
            </a:r>
            <a:endParaRPr lang="es-MX" sz="35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s-MX" sz="8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Fomentar y facilitar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la creación y actuación de asociaciones locales de </a:t>
            </a:r>
            <a:r>
              <a:rPr lang="es-MX" sz="3500" dirty="0" smtClean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consumidores;</a:t>
            </a:r>
            <a:endParaRPr lang="es-MX" sz="35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s-MX" sz="8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Efectuar controles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sobre productos y servicios, y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elevar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las actuaciones al organismo municipal de aplicación</a:t>
            </a:r>
          </a:p>
          <a:p>
            <a:pPr marL="0" indent="0">
              <a:buNone/>
            </a:pP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     para la sustanciación del procedimiento </a:t>
            </a:r>
            <a:r>
              <a:rPr lang="es-MX" sz="3500" dirty="0" smtClean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pertinente;</a:t>
            </a:r>
            <a:endParaRPr lang="es-MX" sz="35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s-MX" sz="800" dirty="0"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Recibir las denuncias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de los consumidores para </a:t>
            </a:r>
            <a:r>
              <a:rPr lang="es-MX" sz="3500" b="1" u="sng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fijar y celebrar audiencias </a:t>
            </a:r>
            <a:r>
              <a:rPr lang="es-MX" sz="3500" b="1" u="sng" dirty="0" smtClean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conciliatorias;</a:t>
            </a:r>
            <a:endParaRPr lang="es-MX" sz="3500" b="1" u="sng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s-MX" sz="900" b="1" u="sng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Propiciar y aconsejar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la creación de normativa protectora de los consumidores en el ámbito de </a:t>
            </a:r>
            <a:r>
              <a:rPr lang="es-MX" sz="35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competencia  municipal teniendo en cuenta la </a:t>
            </a:r>
            <a:r>
              <a:rPr lang="es-MX" sz="3500" u="sng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problemática local o </a:t>
            </a:r>
            <a:r>
              <a:rPr lang="es-MX" sz="3500" u="sng" dirty="0" smtClean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regional</a:t>
            </a:r>
            <a:r>
              <a:rPr lang="es-MX" sz="35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;</a:t>
            </a:r>
            <a:endParaRPr lang="es-MX" sz="35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s-MX" sz="900" dirty="0"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 algn="just">
              <a:buNone/>
            </a:pP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 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Colaborar con el Gobierno Municipal en la </a:t>
            </a:r>
            <a:r>
              <a:rPr lang="es-MX" sz="3500" b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difusión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de las </a:t>
            </a:r>
            <a:r>
              <a:rPr lang="es-MX" sz="3500" b="1" i="1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campañas de educación y orientación</a:t>
            </a:r>
            <a:r>
              <a:rPr lang="es-MX" sz="3500" dirty="0"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al consumidor.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5216277-CB50-EB54-7959-CD867263CF63}"/>
              </a:ext>
            </a:extLst>
          </p:cNvPr>
          <p:cNvSpPr/>
          <p:nvPr/>
        </p:nvSpPr>
        <p:spPr>
          <a:xfrm>
            <a:off x="1554479" y="187769"/>
            <a:ext cx="2596897" cy="10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OMIC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49D6C02-7A34-5489-6294-696262DF9AF2}"/>
              </a:ext>
            </a:extLst>
          </p:cNvPr>
          <p:cNvSpPr/>
          <p:nvPr/>
        </p:nvSpPr>
        <p:spPr>
          <a:xfrm>
            <a:off x="2732786" y="1280376"/>
            <a:ext cx="865493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Oficina Municipal de Información al Consumidor</a:t>
            </a:r>
          </a:p>
        </p:txBody>
      </p:sp>
    </p:spTree>
    <p:extLst>
      <p:ext uri="{BB962C8B-B14F-4D97-AF65-F5344CB8AC3E}">
        <p14:creationId xmlns:p14="http://schemas.microsoft.com/office/powerpoint/2010/main" val="35324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39D34-D0FE-E2C9-A8F9-CFE5078F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530" y="2355391"/>
            <a:ext cx="6976872" cy="1400530"/>
          </a:xfrm>
        </p:spPr>
        <p:txBody>
          <a:bodyPr/>
          <a:lstStyle/>
          <a:p>
            <a:r>
              <a:rPr lang="es-MX" sz="2400" b="1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NO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Personas Jurídicas     (</a:t>
            </a:r>
            <a:r>
              <a:rPr lang="es-MX" sz="2400" b="1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excepto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Asociaciones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o </a:t>
            </a:r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Fundaciones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que actúan como CF o que sea para </a:t>
            </a:r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MX" sz="24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uso privado 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 individual de sus socios)</a:t>
            </a:r>
            <a:endParaRPr lang="es-AR" sz="24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C794F75-2896-50DD-4E43-16894FCB07E6}"/>
              </a:ext>
            </a:extLst>
          </p:cNvPr>
          <p:cNvSpPr/>
          <p:nvPr/>
        </p:nvSpPr>
        <p:spPr>
          <a:xfrm>
            <a:off x="340508" y="581899"/>
            <a:ext cx="367738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¿QUIÉNES PUEDEN DENUNCIAR?</a:t>
            </a:r>
            <a:endParaRPr lang="es-AR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4018A8-55C9-944A-9F5A-69AA5C1B1470}"/>
              </a:ext>
            </a:extLst>
          </p:cNvPr>
          <p:cNvSpPr txBox="1"/>
          <p:nvPr/>
        </p:nvSpPr>
        <p:spPr>
          <a:xfrm>
            <a:off x="4935082" y="628889"/>
            <a:ext cx="63733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Consumidor final o Usuarios de </a:t>
            </a:r>
          </a:p>
          <a:p>
            <a:r>
              <a:rPr lang="es-MX" sz="2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productos y/o servicios</a:t>
            </a:r>
          </a:p>
          <a:p>
            <a:r>
              <a:rPr lang="es-MX" sz="2200" b="1" u="sng" dirty="0">
                <a:solidFill>
                  <a:srgbClr val="FF0000"/>
                </a:solidFill>
                <a:latin typeface="Assistant ExtraBold" panose="00000900000000000000" pitchFamily="50" charset="-79"/>
                <a:cs typeface="Assistant ExtraBold" panose="00000900000000000000" pitchFamily="50" charset="-79"/>
              </a:rPr>
              <a:t>Y TAMBIÉN:</a:t>
            </a:r>
            <a:r>
              <a:rPr lang="es-MX" sz="2200" b="1" dirty="0">
                <a:solidFill>
                  <a:srgbClr val="FF0000"/>
                </a:solidFill>
                <a:latin typeface="Assistant ExtraBold" panose="00000900000000000000" pitchFamily="50" charset="-79"/>
                <a:cs typeface="Assistant ExtraBold" panose="00000900000000000000" pitchFamily="50" charset="-79"/>
              </a:rPr>
              <a:t> </a:t>
            </a:r>
            <a:r>
              <a:rPr lang="es-MX" sz="2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Usuarios Adolescentes   </a:t>
            </a:r>
            <a:r>
              <a:rPr lang="es-MX" sz="1700" b="1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Res. 236/2021 </a:t>
            </a:r>
            <a:r>
              <a:rPr lang="es-MX" sz="1500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1600" b="1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SEC. DE </a:t>
            </a:r>
            <a:r>
              <a:rPr lang="es-MX" sz="1600" b="1" i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COM. INTERIOR </a:t>
            </a:r>
            <a:endParaRPr lang="es-AR" sz="1600" b="1" i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1F923E-3D9D-2823-F661-9D86434AC05C}"/>
              </a:ext>
            </a:extLst>
          </p:cNvPr>
          <p:cNvSpPr/>
          <p:nvPr/>
        </p:nvSpPr>
        <p:spPr>
          <a:xfrm>
            <a:off x="231788" y="3696999"/>
            <a:ext cx="321273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¿QUÉ SE PUEDE </a:t>
            </a:r>
          </a:p>
          <a:p>
            <a:pPr algn="ctr"/>
            <a:r>
              <a:rPr lang="es-E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RECLAMAR?</a:t>
            </a:r>
            <a:endParaRPr lang="es-E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2E0C5BC-40AF-A9AD-4AA3-16AF33B49C11}"/>
              </a:ext>
            </a:extLst>
          </p:cNvPr>
          <p:cNvSpPr txBox="1"/>
          <p:nvPr/>
        </p:nvSpPr>
        <p:spPr>
          <a:xfrm>
            <a:off x="4479792" y="3797689"/>
            <a:ext cx="77122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Prestación defectuosa de servicios públicos esenciales, Producto o servicio que no cumple con promesa publicitaria, </a:t>
            </a:r>
            <a:r>
              <a:rPr lang="es-MX" sz="2700" b="1" i="1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Inseguridad del producto o servicio</a:t>
            </a:r>
            <a:r>
              <a:rPr lang="es-MX" sz="27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entre otros.</a:t>
            </a:r>
          </a:p>
          <a:p>
            <a:endParaRPr lang="es-AR" sz="27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100990-C3A7-24C6-5674-6A3AD38A8201}"/>
              </a:ext>
            </a:extLst>
          </p:cNvPr>
          <p:cNvSpPr txBox="1"/>
          <p:nvPr/>
        </p:nvSpPr>
        <p:spPr>
          <a:xfrm>
            <a:off x="5414530" y="5503512"/>
            <a:ext cx="6713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NO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servicios profesionales</a:t>
            </a:r>
          </a:p>
          <a:p>
            <a:r>
              <a:rPr lang="es-MX" sz="2400" b="1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NO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incumplimientos de Líneas Aéreas Art.63 LDC (excepto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que se haya adquirido el paquete turístico</a:t>
            </a:r>
            <a:r>
              <a:rPr lang="es-MX" sz="24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)</a:t>
            </a:r>
            <a:endParaRPr lang="es-AR" sz="24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E8DE8B25-A8EA-BABC-A72E-DBBC85E5A427}"/>
              </a:ext>
            </a:extLst>
          </p:cNvPr>
          <p:cNvSpPr/>
          <p:nvPr/>
        </p:nvSpPr>
        <p:spPr>
          <a:xfrm>
            <a:off x="4038324" y="960498"/>
            <a:ext cx="1038834" cy="4260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CC7C52-999D-A7BC-3903-C63A88E58453}"/>
              </a:ext>
            </a:extLst>
          </p:cNvPr>
          <p:cNvSpPr/>
          <p:nvPr/>
        </p:nvSpPr>
        <p:spPr>
          <a:xfrm>
            <a:off x="3487370" y="4097122"/>
            <a:ext cx="925538" cy="4260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" name="Gráfico 9" descr="Cerrar">
            <a:extLst>
              <a:ext uri="{FF2B5EF4-FFF2-40B4-BE49-F238E27FC236}">
                <a16:creationId xmlns:a16="http://schemas.microsoft.com/office/drawing/2014/main" id="{D73AA0CA-0A74-EF43-AEA0-8D1E693E10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4648" y="2619373"/>
            <a:ext cx="565018" cy="544648"/>
          </a:xfrm>
          <a:prstGeom prst="rect">
            <a:avLst/>
          </a:prstGeom>
        </p:spPr>
      </p:pic>
      <p:pic>
        <p:nvPicPr>
          <p:cNvPr id="21" name="Gráfico 20" descr="Cerrar">
            <a:extLst>
              <a:ext uri="{FF2B5EF4-FFF2-40B4-BE49-F238E27FC236}">
                <a16:creationId xmlns:a16="http://schemas.microsoft.com/office/drawing/2014/main" id="{C984C69C-A44F-7EE0-1FFF-7DA9978C54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6070" y="5791029"/>
            <a:ext cx="565018" cy="5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7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89945-3403-6708-F83A-60E566A6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35" y="4102404"/>
            <a:ext cx="10839734" cy="16975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       </a:t>
            </a: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ACUERDO </a:t>
            </a:r>
            <a:r>
              <a:rPr lang="es-MX" b="1" dirty="0">
                <a:sym typeface="Wingdings" panose="05000000000000000000" pitchFamily="2" charset="2"/>
              </a:rPr>
              <a:t></a:t>
            </a:r>
            <a:r>
              <a:rPr lang="es-MX" dirty="0">
                <a:sym typeface="Wingdings" panose="05000000000000000000" pitchFamily="2" charset="2"/>
              </a:rPr>
              <a:t> </a:t>
            </a:r>
            <a:r>
              <a:rPr lang="es-MX" dirty="0"/>
              <a:t> CIERRE DE ACTA Y </a:t>
            </a:r>
            <a:r>
              <a:rPr lang="es-MX" dirty="0" smtClean="0"/>
              <a:t>(HOMOLOGACIÓN)</a:t>
            </a:r>
            <a:endParaRPr lang="es-MX" dirty="0"/>
          </a:p>
          <a:p>
            <a:pPr marL="0" indent="0">
              <a:buNone/>
            </a:pPr>
            <a:endParaRPr lang="es-MX" sz="900" dirty="0"/>
          </a:p>
          <a:p>
            <a:pPr marL="0" indent="0">
              <a:buNone/>
            </a:pPr>
            <a:r>
              <a:rPr lang="es-MX" dirty="0"/>
              <a:t>   </a:t>
            </a: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 HAY O NO SE CUMPLE </a:t>
            </a:r>
            <a:r>
              <a:rPr lang="es-MX" sz="2200" b="1" dirty="0"/>
              <a:t>EL ACUERDO </a:t>
            </a:r>
            <a:r>
              <a:rPr lang="es-MX" sz="2200" dirty="0"/>
              <a:t>ARRIBADO     </a:t>
            </a:r>
          </a:p>
          <a:p>
            <a:pPr marL="0" indent="0">
              <a:buNone/>
            </a:pPr>
            <a:r>
              <a:rPr lang="es-MX" dirty="0"/>
              <a:t>                                                     MULTAS POR INCOPARECENCIA INJUSTIFICADA  </a:t>
            </a:r>
          </a:p>
          <a:p>
            <a:pPr marL="0" indent="0">
              <a:buNone/>
            </a:pPr>
            <a:r>
              <a:rPr lang="es-MX" dirty="0"/>
              <a:t>                                          SE IMPUTA AL INFRACTOR PARA QUE OFREZCA PRUEBA. SANCIÓN. </a:t>
            </a:r>
            <a:endParaRPr lang="es-AR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0E5651-DCCC-1F04-378C-13D809472FBD}"/>
              </a:ext>
            </a:extLst>
          </p:cNvPr>
          <p:cNvSpPr/>
          <p:nvPr/>
        </p:nvSpPr>
        <p:spPr>
          <a:xfrm>
            <a:off x="557836" y="449481"/>
            <a:ext cx="241444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4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TRÁMITE </a:t>
            </a:r>
            <a:endParaRPr lang="es-AR" sz="4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D9CD3B1-EE24-41D9-DE90-EF69216B111C}"/>
              </a:ext>
            </a:extLst>
          </p:cNvPr>
          <p:cNvSpPr txBox="1"/>
          <p:nvPr/>
        </p:nvSpPr>
        <p:spPr>
          <a:xfrm>
            <a:off x="3733293" y="444955"/>
            <a:ext cx="7900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dirty="0"/>
              <a:t>  por </a:t>
            </a:r>
            <a:r>
              <a:rPr lang="es-MX" sz="2500" b="1" dirty="0"/>
              <a:t>Escrito</a:t>
            </a:r>
          </a:p>
          <a:p>
            <a:endParaRPr lang="es-MX" sz="1000" dirty="0"/>
          </a:p>
          <a:p>
            <a:r>
              <a:rPr lang="es-AR" sz="2500" dirty="0"/>
              <a:t>  Por </a:t>
            </a:r>
            <a:r>
              <a:rPr lang="es-AR" sz="2500" b="1" dirty="0"/>
              <a:t>Formulario online</a:t>
            </a:r>
          </a:p>
          <a:p>
            <a:r>
              <a:rPr lang="es-AR" dirty="0">
                <a:hlinkClick r:id="rId2"/>
              </a:rPr>
              <a:t>https://autogestion.produccion.gob.ar/consumidores</a:t>
            </a:r>
            <a:endParaRPr lang="es-AR" dirty="0"/>
          </a:p>
          <a:p>
            <a:r>
              <a:rPr lang="es-AR" dirty="0"/>
              <a:t>O </a:t>
            </a:r>
            <a:r>
              <a:rPr lang="es-AR" dirty="0">
                <a:hlinkClick r:id="rId3"/>
              </a:rPr>
              <a:t>www.argentina.gob.ar/defensadelconsumidor/formulario</a:t>
            </a:r>
            <a:endParaRPr lang="es-AR" dirty="0"/>
          </a:p>
          <a:p>
            <a:endParaRPr lang="es-AR" dirty="0"/>
          </a:p>
          <a:p>
            <a:r>
              <a:rPr lang="es-AR" dirty="0"/>
              <a:t>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7A89BD4-CB36-A149-68A2-9395132AE18E}"/>
              </a:ext>
            </a:extLst>
          </p:cNvPr>
          <p:cNvSpPr/>
          <p:nvPr/>
        </p:nvSpPr>
        <p:spPr>
          <a:xfrm>
            <a:off x="963081" y="2236348"/>
            <a:ext cx="36492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PRUEBA DOCUMENTAL </a:t>
            </a:r>
            <a:endParaRPr lang="es-AR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B036F6A-AA57-D211-DD9C-72D167B61C50}"/>
              </a:ext>
            </a:extLst>
          </p:cNvPr>
          <p:cNvSpPr txBox="1"/>
          <p:nvPr/>
        </p:nvSpPr>
        <p:spPr>
          <a:xfrm>
            <a:off x="5293478" y="2158284"/>
            <a:ext cx="4418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Factura de compra, </a:t>
            </a:r>
            <a:r>
              <a:rPr lang="es-MX" sz="2400" dirty="0" smtClean="0"/>
              <a:t>remito </a:t>
            </a:r>
            <a:r>
              <a:rPr lang="es-MX" sz="2400" dirty="0"/>
              <a:t>o presupuesto</a:t>
            </a:r>
            <a:r>
              <a:rPr lang="es-MX" sz="2400" dirty="0" smtClean="0"/>
              <a:t>, Notas</a:t>
            </a:r>
            <a:r>
              <a:rPr lang="es-MX" sz="2400" dirty="0"/>
              <a:t>, correos </a:t>
            </a:r>
            <a:r>
              <a:rPr lang="es-MX" sz="2400" dirty="0" smtClean="0"/>
              <a:t>electrónicos, etc.</a:t>
            </a:r>
            <a:endParaRPr lang="es-MX" sz="2400" dirty="0"/>
          </a:p>
          <a:p>
            <a:r>
              <a:rPr lang="es-AR" sz="2400" b="1" i="1" u="sng" dirty="0"/>
              <a:t>HAY AMPLITUD PROBATORIA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B9ABE05-D6C7-69AD-029A-94FB7D45AE67}"/>
              </a:ext>
            </a:extLst>
          </p:cNvPr>
          <p:cNvSpPr txBox="1"/>
          <p:nvPr/>
        </p:nvSpPr>
        <p:spPr>
          <a:xfrm>
            <a:off x="256815" y="6086589"/>
            <a:ext cx="11665564" cy="43088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s-MX" sz="22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LA GESTIÓN ANTE OMIC NO TIENE CARÁCTER PRE-JUDICIAL NI SE PUEDE HOMOLOGAR</a:t>
            </a:r>
            <a:endParaRPr lang="es-AR" sz="22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stA="94000" endPos="0" dist="330200" dir="5400000" sy="-100000" algn="bl" rotWithShape="0"/>
              </a:effectLst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C1E03D43-0BC0-192B-CD83-AFA63C612025}"/>
              </a:ext>
            </a:extLst>
          </p:cNvPr>
          <p:cNvSpPr/>
          <p:nvPr/>
        </p:nvSpPr>
        <p:spPr>
          <a:xfrm>
            <a:off x="4578661" y="2513131"/>
            <a:ext cx="654271" cy="5410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01FB4E0D-A88D-5238-2C98-E944DA212E4C}"/>
              </a:ext>
            </a:extLst>
          </p:cNvPr>
          <p:cNvSpPr/>
          <p:nvPr/>
        </p:nvSpPr>
        <p:spPr>
          <a:xfrm>
            <a:off x="359865" y="4569563"/>
            <a:ext cx="501740" cy="552656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23" name="Gráfico 22" descr="Flecha con curva ligera">
            <a:extLst>
              <a:ext uri="{FF2B5EF4-FFF2-40B4-BE49-F238E27FC236}">
                <a16:creationId xmlns:a16="http://schemas.microsoft.com/office/drawing/2014/main" id="{11976CDA-6763-9F3B-60A8-60A33F891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74554">
            <a:off x="2820990" y="768637"/>
            <a:ext cx="1094102" cy="678250"/>
          </a:xfrm>
          <a:prstGeom prst="rect">
            <a:avLst/>
          </a:prstGeom>
        </p:spPr>
      </p:pic>
      <p:pic>
        <p:nvPicPr>
          <p:cNvPr id="24" name="Gráfico 23" descr="Flecha con curva ligera">
            <a:extLst>
              <a:ext uri="{FF2B5EF4-FFF2-40B4-BE49-F238E27FC236}">
                <a16:creationId xmlns:a16="http://schemas.microsoft.com/office/drawing/2014/main" id="{0BF9AB7D-0ED6-98E1-DE5C-F182E60EB0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986076">
            <a:off x="2916628" y="456039"/>
            <a:ext cx="1042619" cy="678250"/>
          </a:xfrm>
          <a:prstGeom prst="rect">
            <a:avLst/>
          </a:prstGeom>
        </p:spPr>
      </p:pic>
      <p:pic>
        <p:nvPicPr>
          <p:cNvPr id="26" name="Gráfico 25" descr="Marca de verificación">
            <a:extLst>
              <a:ext uri="{FF2B5EF4-FFF2-40B4-BE49-F238E27FC236}">
                <a16:creationId xmlns:a16="http://schemas.microsoft.com/office/drawing/2014/main" id="{0F8CC53E-CDF6-23A3-7DEA-BE5BC427854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953283">
            <a:off x="658200" y="3865323"/>
            <a:ext cx="582925" cy="562596"/>
          </a:xfrm>
          <a:prstGeom prst="rect">
            <a:avLst/>
          </a:prstGeom>
        </p:spPr>
      </p:pic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E9E3706C-2CF8-F678-37BF-038658C894B0}"/>
              </a:ext>
            </a:extLst>
          </p:cNvPr>
          <p:cNvSpPr/>
          <p:nvPr/>
        </p:nvSpPr>
        <p:spPr>
          <a:xfrm rot="5400000">
            <a:off x="3349082" y="4589068"/>
            <a:ext cx="306619" cy="1060224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Flecha: doblada hacia arriba 27">
            <a:extLst>
              <a:ext uri="{FF2B5EF4-FFF2-40B4-BE49-F238E27FC236}">
                <a16:creationId xmlns:a16="http://schemas.microsoft.com/office/drawing/2014/main" id="{88889FAA-B9B1-5701-B78D-70D52F51415B}"/>
              </a:ext>
            </a:extLst>
          </p:cNvPr>
          <p:cNvSpPr/>
          <p:nvPr/>
        </p:nvSpPr>
        <p:spPr>
          <a:xfrm rot="5400000">
            <a:off x="3021459" y="5185446"/>
            <a:ext cx="405003" cy="503363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168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99268-618E-6569-B1CF-B0EA774C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70" y="1910421"/>
            <a:ext cx="8825660" cy="1653180"/>
          </a:xfrm>
        </p:spPr>
        <p:txBody>
          <a:bodyPr/>
          <a:lstStyle/>
          <a:p>
            <a:r>
              <a:rPr lang="es-MX" dirty="0"/>
              <a:t> 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CEC5EC-D17E-EA37-1A7C-4AFBD6EDC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570" y="2161161"/>
            <a:ext cx="11454860" cy="4576069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</a:rPr>
              <a:t>LEY 26.993 </a:t>
            </a:r>
            <a:r>
              <a:rPr kumimoji="0" lang="es-MX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 Sistema de Resolución de Conflictos en las Relaciones de Consumo. Actúa a nivel nacional con sede en CABA.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Devanagari" panose="02040503050201020203" pitchFamily="18" charset="0"/>
              <a:ea typeface="+mj-ea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COMPETENCIA por lugar de consumo o uso, por el de celebración del contrato, por el del proveedor o prestador o por el domicilio del citado en garantía (a elección del Consumidor o Usuario)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Devanagari" panose="02040503050201020203" pitchFamily="18" charset="0"/>
              <a:ea typeface="+mj-ea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CARÁCTER PREVIO Y PRE-JUDICIAL </a:t>
            </a:r>
            <a:r>
              <a:rPr kumimoji="0" lang="es-MX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 Previene la Justicia Nacional en los Comercial o Civil o Federal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Devanagari" panose="02040503050201020203" pitchFamily="18" charset="0"/>
              <a:ea typeface="+mj-ea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s-MX" sz="2600" b="1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INTERRUMPE LA PRESCRIPCION PARA INICIAR ACCIONES O ACTUAR EN SEDE </a:t>
            </a:r>
            <a:r>
              <a:rPr lang="es-MX" sz="2600" b="1" dirty="0" smtClean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ADMINISTRATIVA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endParaRPr lang="es-MX" sz="1100" b="1" dirty="0">
              <a:solidFill>
                <a:prstClr val="white"/>
              </a:solidFill>
              <a:latin typeface="Adobe Devanagari" panose="02040503050201020203" pitchFamily="18" charset="0"/>
              <a:cs typeface="Adobe Devanagari" panose="02040503050201020203" pitchFamily="18" charset="0"/>
              <a:sym typeface="Wingdings" panose="05000000000000000000" pitchFamily="2" charset="2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s-MX" sz="2600" b="1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PLAZO DE DURACIÓN ENTRE 30 Y 45 DÍAS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9882D9A-5D4D-B597-B371-BFEE801EDE3F}"/>
              </a:ext>
            </a:extLst>
          </p:cNvPr>
          <p:cNvSpPr txBox="1"/>
          <p:nvPr/>
        </p:nvSpPr>
        <p:spPr>
          <a:xfrm>
            <a:off x="-174498" y="488869"/>
            <a:ext cx="86570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5000" b="1" u="sng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RECLAMOS Y ACCIONES</a:t>
            </a:r>
            <a:endParaRPr lang="es-AR" sz="50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161355A-B8B6-0396-890D-2C8C149ED5AE}"/>
              </a:ext>
            </a:extLst>
          </p:cNvPr>
          <p:cNvSpPr txBox="1"/>
          <p:nvPr/>
        </p:nvSpPr>
        <p:spPr>
          <a:xfrm>
            <a:off x="5053584" y="1299387"/>
            <a:ext cx="568756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8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MX" sz="3800" b="1" u="sng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el ámbito Nacional</a:t>
            </a:r>
            <a:endParaRPr lang="es-AR" sz="3800" dirty="0"/>
          </a:p>
        </p:txBody>
      </p:sp>
      <p:pic>
        <p:nvPicPr>
          <p:cNvPr id="5" name="Gráfico 4" descr="Flecha recta">
            <a:extLst>
              <a:ext uri="{FF2B5EF4-FFF2-40B4-BE49-F238E27FC236}">
                <a16:creationId xmlns:a16="http://schemas.microsoft.com/office/drawing/2014/main" id="{9F8E6D51-E48A-43C2-6803-CD0D64AE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5685" y="5941220"/>
            <a:ext cx="1879739" cy="6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8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5AADCC1-5AF2-AF10-3539-852B7FE22B6A}"/>
              </a:ext>
            </a:extLst>
          </p:cNvPr>
          <p:cNvSpPr/>
          <p:nvPr/>
        </p:nvSpPr>
        <p:spPr>
          <a:xfrm>
            <a:off x="1249740" y="230637"/>
            <a:ext cx="3587436" cy="10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COPREC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308686F-9839-7C7B-01F3-DEF05BDAD72B}"/>
              </a:ext>
            </a:extLst>
          </p:cNvPr>
          <p:cNvSpPr/>
          <p:nvPr/>
        </p:nvSpPr>
        <p:spPr>
          <a:xfrm>
            <a:off x="1463807" y="1323244"/>
            <a:ext cx="10289996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5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Servicio de Conciliaci</a:t>
            </a:r>
            <a:r>
              <a:rPr lang="es-ES" sz="2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ó</a:t>
            </a:r>
            <a:r>
              <a:rPr lang="es-ES" sz="25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 Previa en las Relaciones de Consumo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DBC80BE-07F6-8739-54F5-DAA8F5FA8351}"/>
              </a:ext>
            </a:extLst>
          </p:cNvPr>
          <p:cNvSpPr txBox="1">
            <a:spLocks/>
          </p:cNvSpPr>
          <p:nvPr/>
        </p:nvSpPr>
        <p:spPr>
          <a:xfrm>
            <a:off x="228032" y="1815687"/>
            <a:ext cx="11963968" cy="51114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MX" sz="3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3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CARACTERISTICAS</a:t>
            </a:r>
            <a:r>
              <a:rPr lang="es-MX" sz="3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s-MX" sz="3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s-MX" sz="900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1E5155">
                  <a:lumMod val="40000"/>
                  <a:lumOff val="60000"/>
                </a:srgbClr>
              </a:buClr>
              <a:defRPr/>
            </a:pPr>
            <a:r>
              <a:rPr lang="es-MX" sz="2800" b="1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 </a:t>
            </a:r>
            <a:r>
              <a:rPr lang="es-MX" sz="2700" b="1" u="sng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REGISTRO</a:t>
            </a:r>
            <a:r>
              <a:rPr lang="es-MX" sz="2700" b="1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EN LA PAGINA DE CONSUMO PROTEGIDO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lang="es-MX" sz="2800" b="1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MAYOR DE 18 AÑOS + TITULAR DEL RECLAMO Y CONSUMIDOR FINAL  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lang="es-MX" sz="2800" b="1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                                                                   El trámite y comparecencia es personal y confidencial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 </a:t>
            </a: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MONTO DEL RECLAMO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 NO PUEDE SER MAYOR A LOS 55 SMVM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lang="es-MX" sz="2800" b="1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 EL RECLAMO DEBE SER CONTRA UN PROVEEDOR  </a:t>
            </a:r>
            <a:r>
              <a:rPr lang="es-MX" sz="2800" b="1" u="sng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&gt; </a:t>
            </a:r>
            <a:r>
              <a:rPr lang="es-MX" sz="2800" b="1" u="sng" cap="none" dirty="0" err="1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n°</a:t>
            </a:r>
            <a:r>
              <a:rPr lang="es-MX" sz="2800" b="1" u="sng" cap="none" dirty="0">
                <a:solidFill>
                  <a:prstClr val="white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CUIT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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Devanagari" panose="02040503050201020203" pitchFamily="18" charset="0"/>
                <a:ea typeface="+mj-ea"/>
                <a:cs typeface="Adobe Devanagari" panose="02040503050201020203" pitchFamily="18" charset="0"/>
                <a:sym typeface="Wingdings" panose="05000000000000000000" pitchFamily="2" charset="2"/>
              </a:rPr>
              <a:t>INTERRUMPE PRESCRIPCIÓN para acción Judicial o Administrativa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lang="es-MX" sz="2200" b="1" u="sng" cap="none" dirty="0">
                <a:solidFill>
                  <a:srgbClr val="58C1BA"/>
                </a:solidFill>
                <a:latin typeface="Adobe Devanagari" panose="02040503050201020203" pitchFamily="18" charset="0"/>
                <a:cs typeface="Adobe Devanagari" panose="02040503050201020203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MX" sz="2200" b="1" u="sng" cap="none" dirty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              </a:t>
            </a:r>
            <a:r>
              <a:rPr lang="es-MX" sz="2200" b="1" u="sng" cap="none" dirty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                </a:t>
            </a:r>
            <a:r>
              <a:rPr lang="es-MX" sz="2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www.consumoprotegido.gob.ar</a:t>
            </a:r>
            <a:r>
              <a:rPr lang="es-MX" sz="2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crear cuenta -- reclamo  -- se elije </a:t>
            </a:r>
            <a:r>
              <a:rPr lang="es-MX" sz="2200" b="1" cap="none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día </a:t>
            </a:r>
            <a:r>
              <a:rPr lang="es-MX" sz="2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y hora –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/>
              <a:defRPr/>
            </a:pPr>
            <a:r>
              <a:rPr lang="es-MX" sz="2200" b="1" cap="none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llega por mail la confirmación + asignación de conciliador </a:t>
            </a:r>
          </a:p>
          <a:p>
            <a:pPr algn="just"/>
            <a:endParaRPr lang="es-MX" sz="35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s-AR" dirty="0"/>
          </a:p>
        </p:txBody>
      </p:sp>
      <p:pic>
        <p:nvPicPr>
          <p:cNvPr id="9" name="Gráfico 8" descr="Flecha con giro a la izquierda">
            <a:extLst>
              <a:ext uri="{FF2B5EF4-FFF2-40B4-BE49-F238E27FC236}">
                <a16:creationId xmlns:a16="http://schemas.microsoft.com/office/drawing/2014/main" id="{3AC6D5EB-377A-BDDE-32A3-9AB36DDD56A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399333">
            <a:off x="4352605" y="3501881"/>
            <a:ext cx="592092" cy="592092"/>
          </a:xfrm>
          <a:prstGeom prst="rect">
            <a:avLst/>
          </a:prstGeom>
        </p:spPr>
      </p:pic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5407916D-6E77-0054-B2F6-0C94DA9CD1F1}"/>
              </a:ext>
            </a:extLst>
          </p:cNvPr>
          <p:cNvSpPr/>
          <p:nvPr/>
        </p:nvSpPr>
        <p:spPr>
          <a:xfrm>
            <a:off x="692775" y="5986716"/>
            <a:ext cx="1113930" cy="56301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250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90260-D6A9-5BB6-E1DA-95AF49B4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2696" y="793718"/>
            <a:ext cx="7309201" cy="774553"/>
          </a:xfrm>
        </p:spPr>
        <p:txBody>
          <a:bodyPr/>
          <a:lstStyle/>
          <a:p>
            <a:r>
              <a:rPr lang="es-MX" sz="2300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</a:t>
            </a:r>
            <a:r>
              <a:rPr lang="es-MX" sz="2200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En 1er AUDIENCIA </a:t>
            </a:r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Se puede ampliar el reclamo contra otros </a:t>
            </a:r>
            <a:r>
              <a:rPr lang="es-MX" sz="2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proveedores </a:t>
            </a:r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y/o prestadores Y el OBJETO=RUBROS  </a:t>
            </a:r>
            <a:endParaRPr lang="es-AR" sz="22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CFE2A8-8C7A-6C5B-7DCA-98A5A8510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4472" y="6247104"/>
            <a:ext cx="12271248" cy="430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3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      EL ACUERDO DE COPREC </a:t>
            </a:r>
            <a:r>
              <a:rPr lang="es-MX" sz="2300" b="1" i="1" u="sng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SI</a:t>
            </a:r>
            <a:r>
              <a:rPr lang="es-MX" sz="23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stA="94000" endPos="0" dist="330200" dir="5400000" sy="-100000" algn="bl" rotWithShape="0"/>
                </a:effectLst>
              </a:rPr>
              <a:t> TIENE CARÁCTER DE COSA JUZGADA, ES PRE-JUDICIAL</a:t>
            </a:r>
            <a:endParaRPr lang="es-AR" sz="23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stA="94000" endPos="0" dist="330200" dir="5400000" sy="-100000" algn="bl" rotWithShape="0"/>
              </a:effectLst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A68408-05BC-E672-0453-07F9DE161075}"/>
              </a:ext>
            </a:extLst>
          </p:cNvPr>
          <p:cNvSpPr txBox="1"/>
          <p:nvPr/>
        </p:nvSpPr>
        <p:spPr>
          <a:xfrm>
            <a:off x="499599" y="565657"/>
            <a:ext cx="33398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2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AUDIENCIA</a:t>
            </a:r>
            <a:endParaRPr lang="es-AR" sz="4200" u="sng" dirty="0"/>
          </a:p>
        </p:txBody>
      </p:sp>
      <p:pic>
        <p:nvPicPr>
          <p:cNvPr id="11" name="Gráfico 10" descr="Marca de verificación">
            <a:extLst>
              <a:ext uri="{FF2B5EF4-FFF2-40B4-BE49-F238E27FC236}">
                <a16:creationId xmlns:a16="http://schemas.microsoft.com/office/drawing/2014/main" id="{29E2938D-B0C5-6C0B-CD81-10B9D414386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53283">
            <a:off x="633434" y="1667781"/>
            <a:ext cx="740312" cy="71449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43722D2-82A4-7F4D-8411-5CB3629F059E}"/>
              </a:ext>
            </a:extLst>
          </p:cNvPr>
          <p:cNvSpPr txBox="1"/>
          <p:nvPr/>
        </p:nvSpPr>
        <p:spPr>
          <a:xfrm>
            <a:off x="1202245" y="1845701"/>
            <a:ext cx="864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HAY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ACUERDO</a:t>
            </a: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2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</a:t>
            </a:r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 </a:t>
            </a:r>
            <a:r>
              <a:rPr lang="es-MX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CIERRE DE ACTA Y HOMOLOGACION A LOS 5 DÍAS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B7A78FF-D794-F9FD-DCAD-0DF03FA4EBA3}"/>
              </a:ext>
            </a:extLst>
          </p:cNvPr>
          <p:cNvSpPr txBox="1"/>
          <p:nvPr/>
        </p:nvSpPr>
        <p:spPr>
          <a:xfrm>
            <a:off x="1678549" y="2384741"/>
            <a:ext cx="9918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*SE DEBE FIJAR </a:t>
            </a:r>
            <a:r>
              <a:rPr lang="es-MX" sz="2000" b="1" u="sng" dirty="0"/>
              <a:t>PLAZO DE CUMPLIMIENTO EN EL ACUERDO</a:t>
            </a:r>
            <a:r>
              <a:rPr lang="es-MX" b="1" dirty="0">
                <a:solidFill>
                  <a:srgbClr val="FF0000"/>
                </a:solidFill>
                <a:latin typeface="Assistant ExtraBold" panose="00000900000000000000" pitchFamily="50" charset="-79"/>
                <a:cs typeface="Assistant ExtraBold" panose="00000900000000000000" pitchFamily="50" charset="-79"/>
              </a:rPr>
              <a:t>                          </a:t>
            </a:r>
            <a:r>
              <a:rPr lang="es-MX" b="1" i="1" dirty="0">
                <a:highlight>
                  <a:srgbClr val="FF0000"/>
                </a:highlight>
                <a:latin typeface="Assistant ExtraBold" panose="00000900000000000000" pitchFamily="50" charset="-79"/>
                <a:cs typeface="Assistant ExtraBold" panose="00000900000000000000" pitchFamily="50" charset="-79"/>
              </a:rPr>
              <a:t>SIEMPRE!</a:t>
            </a:r>
            <a:endParaRPr lang="es-AR" b="1" i="1" dirty="0">
              <a:highlight>
                <a:srgbClr val="FF0000"/>
              </a:highlight>
              <a:latin typeface="Assistant ExtraBold" panose="00000900000000000000" pitchFamily="50" charset="-79"/>
              <a:cs typeface="Assistant ExtraBold" panose="00000900000000000000" pitchFamily="50" charset="-79"/>
            </a:endParaRPr>
          </a:p>
        </p:txBody>
      </p:sp>
      <p:pic>
        <p:nvPicPr>
          <p:cNvPr id="14" name="Gráfico 13" descr="Flecha recta">
            <a:extLst>
              <a:ext uri="{FF2B5EF4-FFF2-40B4-BE49-F238E27FC236}">
                <a16:creationId xmlns:a16="http://schemas.microsoft.com/office/drawing/2014/main" id="{A79C85D2-478B-6024-52C2-0AC91093569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12791" y="3078965"/>
            <a:ext cx="1051032" cy="61468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968E701D-3A33-2ACC-0469-DA36576920B0}"/>
              </a:ext>
            </a:extLst>
          </p:cNvPr>
          <p:cNvSpPr txBox="1"/>
          <p:nvPr/>
        </p:nvSpPr>
        <p:spPr>
          <a:xfrm>
            <a:off x="3307117" y="2849898"/>
            <a:ext cx="662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Ante el </a:t>
            </a:r>
            <a:r>
              <a:rPr lang="es-MX" sz="2000" b="1" u="sng" dirty="0"/>
              <a:t>INCUMPLIMIENTO</a:t>
            </a:r>
            <a:r>
              <a:rPr lang="es-MX" sz="2000" dirty="0"/>
              <a:t> </a:t>
            </a:r>
            <a:r>
              <a:rPr lang="es-MX" sz="2000" dirty="0">
                <a:sym typeface="Wingdings" panose="05000000000000000000" pitchFamily="2" charset="2"/>
              </a:rPr>
              <a:t> </a:t>
            </a:r>
            <a:r>
              <a:rPr lang="es-MX" sz="2000" b="1" dirty="0">
                <a:sym typeface="Wingdings" panose="05000000000000000000" pitchFamily="2" charset="2"/>
              </a:rPr>
              <a:t>MULTA</a:t>
            </a:r>
            <a:r>
              <a:rPr lang="es-MX" sz="2000" dirty="0">
                <a:sym typeface="Wingdings" panose="05000000000000000000" pitchFamily="2" charset="2"/>
              </a:rPr>
              <a:t> ART. 46 </a:t>
            </a:r>
            <a:r>
              <a:rPr lang="es-MX" sz="2000" b="1" dirty="0">
                <a:sym typeface="Wingdings" panose="05000000000000000000" pitchFamily="2" charset="2"/>
              </a:rPr>
              <a:t>LDC</a:t>
            </a:r>
          </a:p>
          <a:p>
            <a:r>
              <a:rPr lang="es-MX" sz="2000" b="1" dirty="0">
                <a:sym typeface="Wingdings" panose="05000000000000000000" pitchFamily="2" charset="2"/>
              </a:rPr>
              <a:t>                                                    </a:t>
            </a:r>
            <a:r>
              <a:rPr lang="es-MX" sz="2000" dirty="0">
                <a:sym typeface="Wingdings" panose="05000000000000000000" pitchFamily="2" charset="2"/>
              </a:rPr>
              <a:t>Y</a:t>
            </a:r>
            <a:r>
              <a:rPr lang="es-MX" sz="2000" b="1" dirty="0">
                <a:sym typeface="Wingdings" panose="05000000000000000000" pitchFamily="2" charset="2"/>
              </a:rPr>
              <a:t> JUICIO</a:t>
            </a:r>
            <a:endParaRPr lang="es-AR" sz="2000" b="1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E57EB66-3EDB-791D-99B5-478CB6317110}"/>
              </a:ext>
            </a:extLst>
          </p:cNvPr>
          <p:cNvSpPr txBox="1"/>
          <p:nvPr/>
        </p:nvSpPr>
        <p:spPr>
          <a:xfrm>
            <a:off x="723394" y="3530877"/>
            <a:ext cx="11264709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INCOMPARECENCIA:  </a:t>
            </a:r>
          </a:p>
          <a:p>
            <a:pPr marL="0" indent="0">
              <a:buNone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      -</a:t>
            </a:r>
            <a:r>
              <a:rPr lang="es-MX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REQUERIDO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JUSTIFICADA </a:t>
            </a:r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</a:t>
            </a:r>
            <a:r>
              <a:rPr lang="es-MX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REPROGRAMACION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 AUDIENCIA</a:t>
            </a:r>
          </a:p>
          <a:p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</a:t>
            </a:r>
            <a:r>
              <a:rPr lang="es-MX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INJUSTIFICADA</a:t>
            </a:r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  <a:sym typeface="Wingdings" panose="05000000000000000000" pitchFamily="2" charset="2"/>
              </a:rPr>
              <a:t></a:t>
            </a:r>
            <a:r>
              <a:rPr lang="es-MX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MULTA + CIERRE ACTA </a:t>
            </a:r>
          </a:p>
          <a:p>
            <a:r>
              <a:rPr lang="es-MX" sz="13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</a:p>
          <a:p>
            <a:pPr marL="0" indent="0">
              <a:buNone/>
            </a:pPr>
            <a:r>
              <a:rPr lang="es-MX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-</a:t>
            </a:r>
            <a:r>
              <a:rPr lang="es-MX" sz="2000" b="1" u="sng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CONSUMIDOR</a:t>
            </a:r>
            <a:r>
              <a:rPr lang="es-MX" sz="20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CIERRE DE INSTANCIA + ARCHIVO                      </a:t>
            </a:r>
            <a:r>
              <a:rPr lang="es-MX" sz="1700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HAY QUEN INICIAR </a:t>
            </a:r>
          </a:p>
          <a:p>
            <a:pPr marL="0" indent="0">
              <a:buNone/>
            </a:pPr>
            <a:r>
              <a:rPr lang="es-MX" sz="1700" b="1" dirty="0">
                <a:solidFill>
                  <a:srgbClr val="FFFF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                                                                                                                                  NUEVO RECLAMO!</a:t>
            </a:r>
            <a:endParaRPr lang="es-AR" sz="1700" b="1" dirty="0">
              <a:solidFill>
                <a:srgbClr val="FFFF0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8" name="Signo de multiplicación 17">
            <a:extLst>
              <a:ext uri="{FF2B5EF4-FFF2-40B4-BE49-F238E27FC236}">
                <a16:creationId xmlns:a16="http://schemas.microsoft.com/office/drawing/2014/main" id="{5265D5CC-1E6F-DC76-51C5-9DEF00807E94}"/>
              </a:ext>
            </a:extLst>
          </p:cNvPr>
          <p:cNvSpPr/>
          <p:nvPr/>
        </p:nvSpPr>
        <p:spPr>
          <a:xfrm>
            <a:off x="417243" y="5326143"/>
            <a:ext cx="501740" cy="552656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37C4E5F-EBA5-BE65-CDAA-A8E30B5D2DEE}"/>
              </a:ext>
            </a:extLst>
          </p:cNvPr>
          <p:cNvSpPr txBox="1"/>
          <p:nvPr/>
        </p:nvSpPr>
        <p:spPr>
          <a:xfrm>
            <a:off x="870094" y="5375384"/>
            <a:ext cx="756732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SIN</a:t>
            </a: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ACUERDO                 Justicia Nacional Ordinaria o Federal </a:t>
            </a:r>
          </a:p>
          <a:p>
            <a:pPr marL="0" indent="0">
              <a:buNone/>
            </a:pP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                                  </a:t>
            </a:r>
            <a:r>
              <a:rPr lang="es-MX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según la condición jurídica de la </a:t>
            </a:r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demanda</a:t>
            </a:r>
            <a:endParaRPr lang="es-MX" sz="19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A51D4D6E-E436-F89B-56F4-C369CD245712}"/>
              </a:ext>
            </a:extLst>
          </p:cNvPr>
          <p:cNvSpPr/>
          <p:nvPr/>
        </p:nvSpPr>
        <p:spPr>
          <a:xfrm>
            <a:off x="417243" y="3484399"/>
            <a:ext cx="501740" cy="552656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Flecha: doblada hacia arriba 21">
            <a:extLst>
              <a:ext uri="{FF2B5EF4-FFF2-40B4-BE49-F238E27FC236}">
                <a16:creationId xmlns:a16="http://schemas.microsoft.com/office/drawing/2014/main" id="{B49D5690-5B80-EF88-7FD5-4B90BCFCFE3A}"/>
              </a:ext>
            </a:extLst>
          </p:cNvPr>
          <p:cNvSpPr/>
          <p:nvPr/>
        </p:nvSpPr>
        <p:spPr>
          <a:xfrm rot="5400000">
            <a:off x="2919130" y="4025786"/>
            <a:ext cx="292824" cy="576562"/>
          </a:xfrm>
          <a:prstGeom prst="bentUpArrow">
            <a:avLst>
              <a:gd name="adj1" fmla="val 28189"/>
              <a:gd name="adj2" fmla="val 25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89F35CFC-B143-BCFC-F41E-5ECA471C76E1}"/>
              </a:ext>
            </a:extLst>
          </p:cNvPr>
          <p:cNvSpPr/>
          <p:nvPr/>
        </p:nvSpPr>
        <p:spPr>
          <a:xfrm>
            <a:off x="2777261" y="4032023"/>
            <a:ext cx="816596" cy="1813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6BFDE37F-B3AA-D9C5-B985-EC98857500FB}"/>
              </a:ext>
            </a:extLst>
          </p:cNvPr>
          <p:cNvSpPr/>
          <p:nvPr/>
        </p:nvSpPr>
        <p:spPr>
          <a:xfrm>
            <a:off x="2959942" y="4858351"/>
            <a:ext cx="787761" cy="1758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2B78DB8-85CF-F3F7-F8A1-5166C633AEDE}"/>
              </a:ext>
            </a:extLst>
          </p:cNvPr>
          <p:cNvSpPr txBox="1"/>
          <p:nvPr/>
        </p:nvSpPr>
        <p:spPr>
          <a:xfrm rot="20784815">
            <a:off x="7431243" y="4690366"/>
            <a:ext cx="1895423" cy="35394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s-MX" sz="1700" b="1" dirty="0">
                <a:solidFill>
                  <a:srgbClr val="EBF0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Assistant ExtraBold" panose="00000900000000000000" pitchFamily="50" charset="-79"/>
                <a:cs typeface="Assistant ExtraBold" panose="00000900000000000000" pitchFamily="50" charset="-79"/>
              </a:rPr>
              <a:t>(SIN PERDÓN) </a:t>
            </a:r>
            <a:endParaRPr lang="es-AR" sz="1700" dirty="0">
              <a:solidFill>
                <a:srgbClr val="EBF010"/>
              </a:solidFill>
              <a:highlight>
                <a:srgbClr val="808000"/>
              </a:highlight>
              <a:latin typeface="Assistant ExtraBold" panose="00000900000000000000" pitchFamily="50" charset="-79"/>
              <a:cs typeface="Assistant ExtraBold" panose="00000900000000000000" pitchFamily="50" charset="-79"/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EAC3E065-C449-722C-C8A9-D3E29335D8D0}"/>
              </a:ext>
            </a:extLst>
          </p:cNvPr>
          <p:cNvSpPr/>
          <p:nvPr/>
        </p:nvSpPr>
        <p:spPr>
          <a:xfrm>
            <a:off x="2781043" y="5500959"/>
            <a:ext cx="825405" cy="2030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077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3300</TotalTime>
  <Words>1363</Words>
  <Application>Microsoft Office PowerPoint</Application>
  <PresentationFormat>Panorámica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5" baseType="lpstr">
      <vt:lpstr>Adobe Devanagari</vt:lpstr>
      <vt:lpstr>Arial</vt:lpstr>
      <vt:lpstr>Assistant</vt:lpstr>
      <vt:lpstr>Assistant ExtraBold</vt:lpstr>
      <vt:lpstr>Century Gothic</vt:lpstr>
      <vt:lpstr>Impact</vt:lpstr>
      <vt:lpstr>Palatino Linotype</vt:lpstr>
      <vt:lpstr>Segoe UI Black</vt:lpstr>
      <vt:lpstr>Times New Roman</vt:lpstr>
      <vt:lpstr>Wingdings</vt:lpstr>
      <vt:lpstr>Wingdings 3</vt:lpstr>
      <vt:lpstr>Ion</vt:lpstr>
      <vt:lpstr>            PROCEDIMIENTO  Y                          RECLAMOS  EN  EL  DERECHO DEL CONSUMIDOR</vt:lpstr>
      <vt:lpstr>Presentación de PowerPoint</vt:lpstr>
      <vt:lpstr>en el ámbito de Prov. de Bs. As.</vt:lpstr>
      <vt:lpstr>Presentación de PowerPoint</vt:lpstr>
      <vt:lpstr>NO Personas Jurídicas     (excepto Asociaciones o Fundaciones que actúan como CF o que sea para  uso privado e individual de sus socios)</vt:lpstr>
      <vt:lpstr>Presentación de PowerPoint</vt:lpstr>
      <vt:lpstr> </vt:lpstr>
      <vt:lpstr>Presentación de PowerPoint</vt:lpstr>
      <vt:lpstr>      En 1er AUDIENCIA Se puede ampliar el reclamo contra otros proveedores y/o prestadores Y el OBJETO=RUBROS  </vt:lpstr>
      <vt:lpstr>Presentación de PowerPoint</vt:lpstr>
      <vt:lpstr>                                                             Domicilio Consumidor                                                                     “         Proveedor o de la citada en Gtía. (para operaciones              CONSUMIDOR                                                                                                      de crédito y de consumo)                                                                                                   Lugar de consumo o uso                                                                 “    de celebración del contrato   .         JUSTICIA        Ordinaria Civil y Comercial                                              Comercial o Civil  s/el objeto si excede o no la relación  mercantil                                              Federal Civil o Comercial                              </vt:lpstr>
      <vt:lpstr>Presentación de PowerPoint</vt:lpstr>
      <vt:lpstr>    ¡GRACIAS POR SU ATENCIÓN!     CONTACTO: derechodelconsumidor@calz.org DIRECTOR: Osvaldo H. Bassano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CIBERESTAFAS EN EL ÁMBITO DEL CONSUMO</dc:title>
  <dc:creator>doctora.antunez@hotmail.com</dc:creator>
  <cp:lastModifiedBy>Nay&amp;Fede</cp:lastModifiedBy>
  <cp:revision>57</cp:revision>
  <dcterms:created xsi:type="dcterms:W3CDTF">2022-11-08T15:24:53Z</dcterms:created>
  <dcterms:modified xsi:type="dcterms:W3CDTF">2024-10-08T18:47:03Z</dcterms:modified>
</cp:coreProperties>
</file>