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8288000" cy="10287000"/>
  <p:notesSz cx="6858000" cy="9144000"/>
  <p:embeddedFontLst>
    <p:embeddedFont>
      <p:font typeface="Circe Contrast" charset="1" panose="020C0503080504020303"/>
      <p:regular r:id="rId18"/>
    </p:embeddedFont>
    <p:embeddedFont>
      <p:font typeface="Lato Bold" charset="1" panose="020F0502020204030203"/>
      <p:regular r:id="rId19"/>
    </p:embeddedFont>
    <p:embeddedFont>
      <p:font typeface="Lato" charset="1" panose="020F0502020204030203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2117633" y="2706454"/>
            <a:ext cx="15885166" cy="29305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34"/>
              </a:lnSpc>
            </a:pPr>
            <a:r>
              <a:rPr lang="en-US" sz="8198">
                <a:solidFill>
                  <a:srgbClr val="132F61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MUERTE DIGNA, </a:t>
            </a:r>
          </a:p>
          <a:p>
            <a:pPr algn="ctr">
              <a:lnSpc>
                <a:spcPts val="7534"/>
              </a:lnSpc>
            </a:pPr>
            <a:r>
              <a:rPr lang="en-US" sz="8198">
                <a:solidFill>
                  <a:srgbClr val="132F61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EUTANASIA Y </a:t>
            </a:r>
          </a:p>
          <a:p>
            <a:pPr algn="ctr">
              <a:lnSpc>
                <a:spcPts val="7542"/>
              </a:lnSpc>
            </a:pPr>
            <a:r>
              <a:rPr lang="en-US" sz="8198">
                <a:solidFill>
                  <a:srgbClr val="132F61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SUICIDIO ASISTIDO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4236337" y="6308214"/>
            <a:ext cx="10440591" cy="13843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3999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Dr. Omar Barragan</a:t>
            </a:r>
          </a:p>
          <a:p>
            <a:pPr algn="ctr">
              <a:lnSpc>
                <a:spcPts val="5599"/>
              </a:lnSpc>
            </a:pP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236337" y="1198239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ARGUMENTOS EN CONTRA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08097" y="3319780"/>
            <a:ext cx="14603261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3844" indent="-366922" lvl="1">
              <a:lnSpc>
                <a:spcPts val="4758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Consideraciones Éticas:</a:t>
            </a:r>
          </a:p>
          <a:p>
            <a:pPr algn="l">
              <a:lnSpc>
                <a:spcPts val="4758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a) Dilemas sobre el valor de la vida y el papel del médico.</a:t>
            </a:r>
          </a:p>
          <a:p>
            <a:pPr algn="l">
              <a:lnSpc>
                <a:spcPts val="4758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b) Principios y creencias religiosas.</a:t>
            </a:r>
          </a:p>
          <a:p>
            <a:pPr algn="l">
              <a:lnSpc>
                <a:spcPts val="4758"/>
              </a:lnSpc>
            </a:pPr>
          </a:p>
          <a:p>
            <a:pPr algn="l" marL="733844" indent="-366922" lvl="1">
              <a:lnSpc>
                <a:spcPts val="4758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Preocupaciones:</a:t>
            </a:r>
          </a:p>
          <a:p>
            <a:pPr algn="l">
              <a:lnSpc>
                <a:spcPts val="4758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a) Riesgo de presión sobre pacientes vulnerables.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b) Posibles abusos en la aplicación de la ley.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236337" y="1198239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DERECHO COMPARADO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56039" y="3374792"/>
            <a:ext cx="14603261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8"/>
              </a:lnSpc>
            </a:pPr>
          </a:p>
          <a:p>
            <a:pPr algn="l" marL="733844" indent="-366922" lvl="1">
              <a:lnSpc>
                <a:spcPts val="4758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Países como los Países Bajos, Bélgica y Canadá tienen legislaciones que permiten la eutanasia y el suicidio asistido.</a:t>
            </a:r>
          </a:p>
          <a:p>
            <a:pPr algn="l">
              <a:lnSpc>
                <a:spcPts val="4758"/>
              </a:lnSpc>
            </a:pPr>
          </a:p>
          <a:p>
            <a:pPr algn="l" marL="733844" indent="-366922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Comparación: Si bien presentan diferencias en los requisitos y procedimientos legales, se observan efectos positivos en la calidad de vida de los pacientes.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6859522" y="3982719"/>
            <a:ext cx="4480697" cy="116078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19"/>
              </a:lnSpc>
            </a:pPr>
            <a:r>
              <a:rPr lang="en-US" sz="6799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GRACIAS.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6348039" y="914400"/>
            <a:ext cx="9806254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INTRODUCCION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6794347" y="1878654"/>
            <a:ext cx="10690964" cy="6298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79"/>
              </a:lnSpc>
            </a:pPr>
            <a:r>
              <a:rPr lang="en-US" sz="3699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CONCEPTOS CLAVE: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614131" y="2901955"/>
            <a:ext cx="14291280" cy="67693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649"/>
              </a:lnSpc>
            </a:pPr>
            <a:r>
              <a:rPr lang="en-US" sz="3321" b="true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Muerte Digna:</a:t>
            </a:r>
            <a:r>
              <a:rPr lang="en-US" sz="332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Proceso de fallecimiento que respeta la autonomía del paciente y garantiza el acceso a cuidados paliativos, asegurando que el individuo muera sin sufrimiento innecesario y en un entorno que respete su dignidad.</a:t>
            </a:r>
          </a:p>
          <a:p>
            <a:pPr algn="just">
              <a:lnSpc>
                <a:spcPts val="4649"/>
              </a:lnSpc>
            </a:pPr>
          </a:p>
          <a:p>
            <a:pPr algn="just">
              <a:lnSpc>
                <a:spcPts val="4649"/>
              </a:lnSpc>
            </a:pPr>
            <a:r>
              <a:rPr lang="en-US" sz="3321" b="true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Eutanasia:</a:t>
            </a:r>
            <a:r>
              <a:rPr lang="en-US" sz="332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Acto deliberado de poner fin a la vida de un paciente para aliviar su sufrimiento, generalmente en casos de enfermedades terminales, y puede ser activa (administración de sustancias letales) o pasiva (retirada de tratamientos).</a:t>
            </a:r>
          </a:p>
          <a:p>
            <a:pPr algn="just">
              <a:lnSpc>
                <a:spcPts val="4649"/>
              </a:lnSpc>
            </a:pPr>
          </a:p>
          <a:p>
            <a:pPr algn="just">
              <a:lnSpc>
                <a:spcPts val="3666"/>
              </a:lnSpc>
            </a:pPr>
            <a:r>
              <a:rPr lang="en-US" sz="3321" b="true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Suicidio Asistido:</a:t>
            </a:r>
            <a:r>
              <a:rPr lang="en-US" sz="3321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Proporcionar a un paciente los medios para que termine su vida, con el objetivo de aliviar un sufrimiento intolerable.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236337" y="1198239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08097" y="3569904"/>
            <a:ext cx="14603261" cy="31376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3844" indent="-366922" lvl="1">
              <a:lnSpc>
                <a:spcPts val="4197"/>
              </a:lnSpc>
              <a:buFont typeface="Arial"/>
              <a:buChar char="•"/>
            </a:pPr>
            <a:r>
              <a:rPr lang="en-US" b="true" sz="3399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Constitución Nacional: P</a:t>
            </a: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rotección de derechos fundamentales; derecho a la vida y dignidad.</a:t>
            </a:r>
          </a:p>
          <a:p>
            <a:pPr algn="just">
              <a:lnSpc>
                <a:spcPts val="4197"/>
              </a:lnSpc>
            </a:pPr>
          </a:p>
          <a:p>
            <a:pPr algn="just" marL="733844" indent="-366922" lvl="1">
              <a:lnSpc>
                <a:spcPts val="4197"/>
              </a:lnSpc>
              <a:buFont typeface="Arial"/>
              <a:buChar char="•"/>
            </a:pPr>
            <a:r>
              <a:rPr lang="en-US" b="true" sz="3399">
                <a:solidFill>
                  <a:srgbClr val="000000"/>
                </a:solidFill>
                <a:latin typeface="Lato Bold"/>
                <a:ea typeface="Lato Bold"/>
                <a:cs typeface="Lato Bold"/>
                <a:sym typeface="Lato Bold"/>
              </a:rPr>
              <a:t>Ley 26.529:</a:t>
            </a: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Derechos del Paciente en su Relación con los Profesionales e Instituciones de la Salud.</a:t>
            </a:r>
          </a:p>
          <a:p>
            <a:pPr algn="just">
              <a:lnSpc>
                <a:spcPts val="4197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221160" y="931539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56039" y="4280358"/>
            <a:ext cx="14603261" cy="470929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a) Autonomia de la voluntad: tambien para rechazar terapias o prodecimientos sin necesidad de explicar la causa (art. 1)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b)  Derecho de los niños, niñas y adolescentes: pueden intervenir en la toma de decisiones sobre terapias o procedimientos médicos que involucren su vida o salud. (art. 1)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algn="just">
              <a:lnSpc>
                <a:spcPts val="4197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4612188" y="2150739"/>
            <a:ext cx="10690964" cy="6959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39"/>
              </a:lnSpc>
            </a:pPr>
            <a:r>
              <a:rPr lang="en-US" sz="4098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   Ley 26.742: (Modificacion a la Ley 26.529). 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193654" y="1029634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56039" y="2898072"/>
            <a:ext cx="14603261" cy="52331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c)  Directivas anticipadas: las personas mayores de edad pueden establecer directivas anticipadas sobre su salud, pudiendo consentir o rechazar tratamientos médicos. (art. 6)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d)  Responsabilidad civil, penal y administrativa: Los profesionales de la salud que actúen de acuerdo con las disposiciones de la ley no son responsables civil, penal, ni administrativamente. (art. 11bis)</a:t>
            </a:r>
          </a:p>
          <a:p>
            <a:pPr algn="just">
              <a:lnSpc>
                <a:spcPts val="4197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4697933" y="2097367"/>
            <a:ext cx="10690964" cy="6959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739"/>
              </a:lnSpc>
            </a:pPr>
            <a:r>
              <a:rPr lang="en-US" sz="4098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   Ley 26.742: (Modificacion a la Ley 26.529). 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028618" y="728764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540210" y="2918116"/>
            <a:ext cx="14719090" cy="63401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231"/>
              </a:lnSpc>
            </a:pPr>
            <a:r>
              <a:rPr lang="en-US" sz="3425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algn="just">
              <a:lnSpc>
                <a:spcPts val="4231"/>
              </a:lnSpc>
            </a:pPr>
          </a:p>
          <a:p>
            <a:pPr algn="just">
              <a:lnSpc>
                <a:spcPts val="4231"/>
              </a:lnSpc>
            </a:pPr>
            <a:r>
              <a:rPr lang="en-US" sz="3425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a)  Es el único proyecto que diferencia la eutanasia activa y el suicidio asistido y regula requisitos diferenciados para cada una de estas modalidades.</a:t>
            </a:r>
          </a:p>
          <a:p>
            <a:pPr algn="just">
              <a:lnSpc>
                <a:spcPts val="4231"/>
              </a:lnSpc>
            </a:pPr>
          </a:p>
          <a:p>
            <a:pPr algn="just">
              <a:lnSpc>
                <a:spcPts val="4231"/>
              </a:lnSpc>
            </a:pPr>
            <a:r>
              <a:rPr lang="en-US" sz="3425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b)  Define la eutanasia activa como la asistencia para terminar con la propia vida que “se puede producir” “en forma consecuente y deliberada, accionando los medios necesarios, de manera tal que personal médico le provoque la muerte a la persona que ha manifestado su deseo de terminar con su propia vida y morir dignamente” (art. 2).</a:t>
            </a:r>
          </a:p>
          <a:p>
            <a:pPr algn="just">
              <a:lnSpc>
                <a:spcPts val="4231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5221160" y="1923392"/>
            <a:ext cx="8184743" cy="14198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39"/>
              </a:lnSpc>
            </a:pPr>
            <a:r>
              <a:rPr lang="en-US" sz="4098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Proyecto Expte. 2874-D-2024 (Trámite Parlamentario N° 69)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051628" y="728764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56039" y="2597399"/>
            <a:ext cx="14603261" cy="73286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c)  Para el suicidio asistido no pide ninguna condición de salud y lo habilita para toda persona. Se puede producir en forma consecuente y deliberada, facilitándole a la persona interesada los medios necesarios, de manera que sea la misma quien se los pueda auto administrar y provocar su muerte. Si interviene personal médico, se denominará suicidio medicamente asistido (art. 2).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d)  Contempla la eutanasia para personas menores de edad. A partir de 16 años, deciden por sí la eutanasia; menores de esa edad, requieren consentimiento de sus padres y/o de quien ejerza la tutela. Solo se admite en fase final de una enfermedad terminal o sufrimiento extremo (art. 15).</a:t>
            </a:r>
          </a:p>
          <a:p>
            <a:pPr algn="just">
              <a:lnSpc>
                <a:spcPts val="4197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5271676" y="1858909"/>
            <a:ext cx="8184743" cy="14198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39"/>
              </a:lnSpc>
            </a:pPr>
            <a:r>
              <a:rPr lang="en-US" sz="4098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Proyecto Expte. 2874-D-2024 (Trámite Parlamentario N° 69)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5221160" y="914400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MARCO LEGAL ACTUAL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56039" y="3196167"/>
            <a:ext cx="14603261" cy="5757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c)  Obliga al paciente que pide la eutanasia a renunciar a los cuidados paliativos (art. 6).</a:t>
            </a:r>
          </a:p>
          <a:p>
            <a:pPr algn="just">
              <a:lnSpc>
                <a:spcPts val="4197"/>
              </a:lnSpc>
            </a:pPr>
          </a:p>
          <a:p>
            <a:pPr algn="just">
              <a:lnSpc>
                <a:spcPts val="4197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d)  Modifica el Código Penal en su artículo 83 añadiendo: “...No es delito prestar asistencia a una persona para terminar con su vida, en el marco de las prácticas eutanásicas permitidas, ni prestar asistencia a una persona para terminar con su vida impulsado por motivos no egoístas y a su pedido. Se entenderá por motivos no egoístas, a motivos ajenos al interés económico de quien presta la ayuda.”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221160" y="1978404"/>
            <a:ext cx="8184743" cy="14198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739"/>
              </a:lnSpc>
            </a:pPr>
            <a:r>
              <a:rPr lang="en-US" sz="4098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Proyecto Expte. 2874-D-2024 (Trámite Parlamentario N° 69)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D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093252" y="-990864"/>
            <a:ext cx="2455604" cy="11692675"/>
          </a:xfrm>
          <a:custGeom>
            <a:avLst/>
            <a:gdLst/>
            <a:ahLst/>
            <a:cxnLst/>
            <a:rect r="r" b="b" t="t" l="l"/>
            <a:pathLst>
              <a:path h="11692675" w="2455604">
                <a:moveTo>
                  <a:pt x="0" y="0"/>
                </a:moveTo>
                <a:lnTo>
                  <a:pt x="2455604" y="0"/>
                </a:lnTo>
                <a:lnTo>
                  <a:pt x="2455604" y="11692675"/>
                </a:lnTo>
                <a:lnTo>
                  <a:pt x="0" y="116926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13152" y="-421767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08776" y="9258300"/>
            <a:ext cx="5246370" cy="5246370"/>
          </a:xfrm>
          <a:custGeom>
            <a:avLst/>
            <a:gdLst/>
            <a:ahLst/>
            <a:cxnLst/>
            <a:rect r="r" b="b" t="t" l="l"/>
            <a:pathLst>
              <a:path h="5246370" w="5246370">
                <a:moveTo>
                  <a:pt x="0" y="0"/>
                </a:moveTo>
                <a:lnTo>
                  <a:pt x="5246370" y="0"/>
                </a:lnTo>
                <a:lnTo>
                  <a:pt x="5246370" y="5246370"/>
                </a:lnTo>
                <a:lnTo>
                  <a:pt x="0" y="52463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4236337" y="1198239"/>
            <a:ext cx="11118756" cy="1028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0"/>
              </a:lnSpc>
            </a:pPr>
            <a:r>
              <a:rPr lang="en-US" sz="6000">
                <a:solidFill>
                  <a:srgbClr val="000000"/>
                </a:solidFill>
                <a:latin typeface="Circe Contrast"/>
                <a:ea typeface="Circe Contrast"/>
                <a:cs typeface="Circe Contrast"/>
                <a:sym typeface="Circe Contrast"/>
              </a:rPr>
              <a:t>ARGUMENTOS A FAVOR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608097" y="3319780"/>
            <a:ext cx="14603261" cy="35807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3844" indent="-366922" lvl="1">
              <a:lnSpc>
                <a:spcPts val="4758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Derechos del Paciente:</a:t>
            </a:r>
          </a:p>
          <a:p>
            <a:pPr algn="l">
              <a:lnSpc>
                <a:spcPts val="4758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a) </a:t>
            </a: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Autonomía y decisión sobre su propia vida.</a:t>
            </a:r>
          </a:p>
          <a:p>
            <a:pPr algn="l">
              <a:lnSpc>
                <a:spcPts val="4758"/>
              </a:lnSpc>
            </a:pPr>
          </a:p>
          <a:p>
            <a:pPr algn="l" marL="733844" indent="-366922" lvl="1">
              <a:lnSpc>
                <a:spcPts val="4758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Casos Relevantes:</a:t>
            </a:r>
          </a:p>
          <a:p>
            <a:pPr algn="l">
              <a:lnSpc>
                <a:spcPts val="4758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a) </a:t>
            </a: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Enfermedades terminales donde el sufrimiento es intolerable.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     b) Testimonios de pacientes que han solicitado muerte digna.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DAGgDF6JGZk</dc:identifier>
  <dcterms:modified xsi:type="dcterms:W3CDTF">2011-08-01T06:04:30Z</dcterms:modified>
  <cp:revision>1</cp:revision>
  <dc:title>Copia de DEONTOLOGIA MEDICA.pptx</dc:title>
</cp:coreProperties>
</file>